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8" r:id="rId7"/>
    <p:sldId id="270" r:id="rId8"/>
    <p:sldId id="272"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11/27/2018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11/27/2018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11/27/2018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11/27/2018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smtClean="0"/>
              <a:t>Activit</a:t>
            </a:r>
            <a:r>
              <a:rPr lang="ro-RO" dirty="0" smtClean="0"/>
              <a:t>ăți extrașcolare</a:t>
            </a:r>
            <a:endParaRPr lang="en-US" dirty="0"/>
          </a:p>
        </p:txBody>
      </p:sp>
      <p:sp>
        <p:nvSpPr>
          <p:cNvPr id="5" name="Text Placeholder 4"/>
          <p:cNvSpPr>
            <a:spLocks noGrp="1"/>
          </p:cNvSpPr>
          <p:nvPr>
            <p:ph type="body" idx="1"/>
          </p:nvPr>
        </p:nvSpPr>
        <p:spPr>
          <a:xfrm>
            <a:off x="152400" y="838200"/>
            <a:ext cx="7620000" cy="743507"/>
          </a:xfrm>
        </p:spPr>
        <p:txBody>
          <a:bodyPr/>
          <a:lstStyle/>
          <a:p>
            <a:r>
              <a:rPr lang="ro-RO" dirty="0" smtClean="0"/>
              <a:t>ȘCOALA GIMNAZIALĂ ”DIMITRIE CANTEMIR” BAIA MARE</a:t>
            </a:r>
            <a:endParaRPr lang="en-US" dirty="0"/>
          </a:p>
        </p:txBody>
      </p:sp>
      <p:pic>
        <p:nvPicPr>
          <p:cNvPr id="6" name="Picture 5"/>
          <p:cNvPicPr/>
          <p:nvPr/>
        </p:nvPicPr>
        <p:blipFill>
          <a:blip r:embed="rId2" cstate="print"/>
          <a:srcRect/>
          <a:stretch>
            <a:fillRect/>
          </a:stretch>
        </p:blipFill>
        <p:spPr bwMode="auto">
          <a:xfrm>
            <a:off x="3733800" y="457200"/>
            <a:ext cx="575310" cy="559435"/>
          </a:xfrm>
          <a:prstGeom prst="ellipse">
            <a:avLst/>
          </a:prstGeom>
          <a:ln w="31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57800" y="1981200"/>
            <a:ext cx="3560298" cy="3222674"/>
          </a:xfrm>
        </p:spPr>
        <p:txBody>
          <a:bodyPr>
            <a:noAutofit/>
          </a:bodyPr>
          <a:lstStyle/>
          <a:p>
            <a:r>
              <a:rPr lang="ro-RO" sz="1700" b="1" dirty="0" smtClean="0"/>
              <a:t>	Despre facebook se spune că, î</a:t>
            </a:r>
            <a:r>
              <a:rPr lang="en-US" sz="1700" b="1" dirty="0" err="1" smtClean="0"/>
              <a:t>ntr</a:t>
            </a:r>
            <a:r>
              <a:rPr lang="en-US" sz="1700" b="1" dirty="0" smtClean="0"/>
              <a:t>-un </a:t>
            </a:r>
            <a:r>
              <a:rPr lang="en-US" sz="1700" b="1" dirty="0" err="1" smtClean="0"/>
              <a:t>timp</a:t>
            </a:r>
            <a:r>
              <a:rPr lang="en-US" sz="1700" b="1" dirty="0" smtClean="0"/>
              <a:t> </a:t>
            </a:r>
            <a:r>
              <a:rPr lang="en-US" sz="1700" b="1" dirty="0" err="1" smtClean="0"/>
              <a:t>foarte</a:t>
            </a:r>
            <a:r>
              <a:rPr lang="en-US" sz="1700" b="1" dirty="0" smtClean="0"/>
              <a:t> </a:t>
            </a:r>
            <a:r>
              <a:rPr lang="en-US" sz="1700" b="1" dirty="0" err="1" smtClean="0"/>
              <a:t>scurt</a:t>
            </a:r>
            <a:r>
              <a:rPr lang="en-US" sz="1700" b="1" dirty="0" smtClean="0"/>
              <a:t>, ”a </a:t>
            </a:r>
            <a:r>
              <a:rPr lang="en-US" sz="1700" b="1" dirty="0" err="1" smtClean="0"/>
              <a:t>adus</a:t>
            </a:r>
            <a:r>
              <a:rPr lang="en-US" sz="1700" b="1" dirty="0" smtClean="0"/>
              <a:t> </a:t>
            </a:r>
            <a:r>
              <a:rPr lang="en-US" sz="1700" b="1" dirty="0" err="1" smtClean="0"/>
              <a:t>oamenii</a:t>
            </a:r>
            <a:r>
              <a:rPr lang="en-US" sz="1700" b="1" dirty="0" smtClean="0"/>
              <a:t> </a:t>
            </a:r>
            <a:r>
              <a:rPr lang="en-US" sz="1700" b="1" dirty="0" err="1" smtClean="0"/>
              <a:t>împreună</a:t>
            </a:r>
            <a:r>
              <a:rPr lang="en-US" sz="1700" b="1" dirty="0" smtClean="0"/>
              <a:t>”, </a:t>
            </a:r>
            <a:r>
              <a:rPr lang="en-US" sz="1700" b="1" dirty="0" err="1" smtClean="0"/>
              <a:t>că</a:t>
            </a:r>
            <a:r>
              <a:rPr lang="en-US" sz="1700" b="1" dirty="0" smtClean="0"/>
              <a:t> </a:t>
            </a:r>
            <a:r>
              <a:rPr lang="en-US" sz="1700" b="1" dirty="0" err="1" smtClean="0"/>
              <a:t>oferă</a:t>
            </a:r>
            <a:r>
              <a:rPr lang="en-US" sz="1700" b="1" dirty="0" smtClean="0"/>
              <a:t> </a:t>
            </a:r>
            <a:r>
              <a:rPr lang="en-US" sz="1700" b="1" dirty="0" err="1" smtClean="0"/>
              <a:t>utilizatorilor</a:t>
            </a:r>
            <a:r>
              <a:rPr lang="en-US" sz="1700" b="1" dirty="0" smtClean="0"/>
              <a:t> </a:t>
            </a:r>
            <a:r>
              <a:rPr lang="en-US" sz="1700" b="1" dirty="0" err="1" smtClean="0"/>
              <a:t>posibilitatea</a:t>
            </a:r>
            <a:r>
              <a:rPr lang="en-US" sz="1700" b="1" dirty="0" smtClean="0"/>
              <a:t> de a </a:t>
            </a:r>
            <a:r>
              <a:rPr lang="en-US" sz="1700" b="1" dirty="0" err="1" smtClean="0"/>
              <a:t>transforma</a:t>
            </a:r>
            <a:r>
              <a:rPr lang="en-US" sz="1700" b="1" dirty="0" smtClean="0"/>
              <a:t> </a:t>
            </a:r>
            <a:r>
              <a:rPr lang="en-US" sz="1700" b="1" dirty="0" err="1" smtClean="0"/>
              <a:t>lumea</a:t>
            </a:r>
            <a:r>
              <a:rPr lang="en-US" sz="1700" b="1" dirty="0" smtClean="0"/>
              <a:t> </a:t>
            </a:r>
            <a:r>
              <a:rPr lang="en-US" sz="1700" b="1" dirty="0" err="1" smtClean="0"/>
              <a:t>într</a:t>
            </a:r>
            <a:r>
              <a:rPr lang="en-US" sz="1700" b="1" dirty="0" smtClean="0"/>
              <a:t>-un </a:t>
            </a:r>
            <a:r>
              <a:rPr lang="en-US" sz="1700" b="1" dirty="0" err="1" smtClean="0"/>
              <a:t>spațiu</a:t>
            </a:r>
            <a:r>
              <a:rPr lang="en-US" sz="1700" b="1" dirty="0" smtClean="0"/>
              <a:t> </a:t>
            </a:r>
            <a:r>
              <a:rPr lang="en-US" sz="1700" b="1" dirty="0" err="1" smtClean="0"/>
              <a:t>mai</a:t>
            </a:r>
            <a:r>
              <a:rPr lang="en-US" sz="1700" b="1" dirty="0" smtClean="0"/>
              <a:t> </a:t>
            </a:r>
            <a:r>
              <a:rPr lang="en-US" sz="1700" b="1" dirty="0" err="1" smtClean="0"/>
              <a:t>deschis</a:t>
            </a:r>
            <a:r>
              <a:rPr lang="en-US" sz="1700" b="1" dirty="0" smtClean="0"/>
              <a:t> </a:t>
            </a:r>
            <a:r>
              <a:rPr lang="en-US" sz="1700" b="1" dirty="0" err="1" smtClean="0"/>
              <a:t>și</a:t>
            </a:r>
            <a:r>
              <a:rPr lang="en-US" sz="1700" b="1" dirty="0" smtClean="0"/>
              <a:t> </a:t>
            </a:r>
            <a:r>
              <a:rPr lang="en-US" sz="1700" b="1" dirty="0" err="1" smtClean="0"/>
              <a:t>mai</a:t>
            </a:r>
            <a:r>
              <a:rPr lang="en-US" sz="1700" b="1" dirty="0" smtClean="0"/>
              <a:t> </a:t>
            </a:r>
            <a:r>
              <a:rPr lang="en-US" sz="1700" b="1" dirty="0" err="1" smtClean="0"/>
              <a:t>bine</a:t>
            </a:r>
            <a:r>
              <a:rPr lang="en-US" sz="1700" b="1" dirty="0" smtClean="0"/>
              <a:t> </a:t>
            </a:r>
            <a:r>
              <a:rPr lang="en-US" sz="1700" b="1" dirty="0" err="1" smtClean="0"/>
              <a:t>conectat</a:t>
            </a:r>
            <a:r>
              <a:rPr lang="en-US" sz="1700" b="1" dirty="0" smtClean="0"/>
              <a:t>.  </a:t>
            </a:r>
          </a:p>
          <a:p>
            <a:r>
              <a:rPr lang="ro-RO" sz="1700" b="1" dirty="0" smtClean="0"/>
              <a:t>	</a:t>
            </a:r>
            <a:r>
              <a:rPr lang="en-US" sz="1700" b="1" dirty="0" err="1" smtClean="0"/>
              <a:t>Aceasta</a:t>
            </a:r>
            <a:r>
              <a:rPr lang="en-US" sz="1700" b="1" dirty="0" smtClean="0"/>
              <a:t> a </a:t>
            </a:r>
            <a:r>
              <a:rPr lang="en-US" sz="1700" b="1" dirty="0" err="1" smtClean="0"/>
              <a:t>fost</a:t>
            </a:r>
            <a:r>
              <a:rPr lang="en-US" sz="1700" b="1" dirty="0" smtClean="0"/>
              <a:t> </a:t>
            </a:r>
            <a:r>
              <a:rPr lang="en-US" sz="1700" b="1" dirty="0" err="1" smtClean="0"/>
              <a:t>și</a:t>
            </a:r>
            <a:r>
              <a:rPr lang="en-US" sz="1700" b="1" dirty="0" smtClean="0"/>
              <a:t> </a:t>
            </a:r>
            <a:r>
              <a:rPr lang="en-US" sz="1700" b="1" dirty="0" err="1" smtClean="0"/>
              <a:t>intenția</a:t>
            </a:r>
            <a:r>
              <a:rPr lang="en-US" sz="1700" b="1" dirty="0" smtClean="0"/>
              <a:t> </a:t>
            </a:r>
            <a:r>
              <a:rPr lang="en-US" sz="1700" b="1" dirty="0" err="1" smtClean="0"/>
              <a:t>noastră</a:t>
            </a:r>
            <a:r>
              <a:rPr lang="en-US" sz="1700" b="1" dirty="0" smtClean="0"/>
              <a:t> </a:t>
            </a:r>
            <a:r>
              <a:rPr lang="en-US" sz="1700" b="1" dirty="0" err="1" smtClean="0"/>
              <a:t>atunci</a:t>
            </a:r>
            <a:r>
              <a:rPr lang="en-US" sz="1700" b="1" dirty="0" smtClean="0"/>
              <a:t> </a:t>
            </a:r>
            <a:r>
              <a:rPr lang="en-US" sz="1700" b="1" dirty="0" err="1" smtClean="0"/>
              <a:t>când</a:t>
            </a:r>
            <a:r>
              <a:rPr lang="en-US" sz="1700" b="1" dirty="0" smtClean="0"/>
              <a:t> am </a:t>
            </a:r>
            <a:r>
              <a:rPr lang="en-US" sz="1700" b="1" dirty="0" err="1" smtClean="0"/>
              <a:t>înființat</a:t>
            </a:r>
            <a:r>
              <a:rPr lang="en-US" sz="1700" b="1" dirty="0" smtClean="0"/>
              <a:t> </a:t>
            </a:r>
            <a:r>
              <a:rPr lang="en-US" sz="1700" b="1" dirty="0" err="1" smtClean="0"/>
              <a:t>această</a:t>
            </a:r>
            <a:r>
              <a:rPr lang="en-US" sz="1700" b="1" dirty="0" smtClean="0"/>
              <a:t> </a:t>
            </a:r>
            <a:r>
              <a:rPr lang="en-US" sz="1700" b="1" dirty="0" err="1" smtClean="0"/>
              <a:t>pagină</a:t>
            </a:r>
            <a:r>
              <a:rPr lang="en-US" sz="1700" b="1" dirty="0" smtClean="0"/>
              <a:t>. </a:t>
            </a:r>
            <a:r>
              <a:rPr lang="en-US" sz="1700" b="1" dirty="0" err="1" smtClean="0"/>
              <a:t>Punctul</a:t>
            </a:r>
            <a:r>
              <a:rPr lang="en-US" sz="1700" b="1" dirty="0" smtClean="0"/>
              <a:t> de </a:t>
            </a:r>
            <a:r>
              <a:rPr lang="en-US" sz="1700" b="1" dirty="0" err="1" smtClean="0"/>
              <a:t>plecare</a:t>
            </a:r>
            <a:r>
              <a:rPr lang="en-US" sz="1700" b="1" dirty="0" smtClean="0"/>
              <a:t> l-a </a:t>
            </a:r>
            <a:r>
              <a:rPr lang="en-US" sz="1700" b="1" dirty="0" err="1" smtClean="0"/>
              <a:t>constituit</a:t>
            </a:r>
            <a:r>
              <a:rPr lang="en-US" sz="1700" b="1" dirty="0" smtClean="0"/>
              <a:t> </a:t>
            </a:r>
            <a:r>
              <a:rPr lang="ro-RO" sz="1700" b="1" dirty="0" smtClean="0"/>
              <a:t>dorinţa de a ne apropia de elevii noștri, familiile acestora şi de comunitate, de a face cunoscute proiectele, activitǎţile şi evenimentele din viaţa de şcolar a elevilor noştri.</a:t>
            </a:r>
            <a:endParaRPr lang="en-US" sz="1700" b="1" dirty="0"/>
          </a:p>
        </p:txBody>
      </p:sp>
      <p:pic>
        <p:nvPicPr>
          <p:cNvPr id="5" name="Picture 4" descr="C:\Users\USER\Desktop\fbb2.png"/>
          <p:cNvPicPr/>
          <p:nvPr/>
        </p:nvPicPr>
        <p:blipFill>
          <a:blip r:embed="rId2" cstate="print"/>
          <a:srcRect/>
          <a:stretch>
            <a:fillRect/>
          </a:stretch>
        </p:blipFill>
        <p:spPr bwMode="auto">
          <a:xfrm>
            <a:off x="4572000" y="457200"/>
            <a:ext cx="4445858" cy="1112108"/>
          </a:xfrm>
          <a:prstGeom prst="rect">
            <a:avLst/>
          </a:prstGeom>
          <a:noFill/>
          <a:ln w="9525">
            <a:noFill/>
            <a:miter lim="800000"/>
            <a:headEnd/>
            <a:tailEnd/>
          </a:ln>
        </p:spPr>
      </p:pic>
      <p:pic>
        <p:nvPicPr>
          <p:cNvPr id="8" name="Picture 7" descr="C:\Users\USER\Desktop\revista alex 2015-2016\3 promovarea imaginii\1.png"/>
          <p:cNvPicPr/>
          <p:nvPr/>
        </p:nvPicPr>
        <p:blipFill>
          <a:blip r:embed="rId3" cstate="print"/>
          <a:srcRect/>
          <a:stretch>
            <a:fillRect/>
          </a:stretch>
        </p:blipFill>
        <p:spPr bwMode="auto">
          <a:xfrm rot="21277344">
            <a:off x="1163150" y="3261860"/>
            <a:ext cx="3040994" cy="2198945"/>
          </a:xfrm>
          <a:prstGeom prst="rect">
            <a:avLst/>
          </a:prstGeom>
          <a:noFill/>
          <a:ln w="9525">
            <a:noFill/>
            <a:miter lim="800000"/>
            <a:headEnd/>
            <a:tailEnd/>
          </a:ln>
        </p:spPr>
      </p:pic>
      <p:pic>
        <p:nvPicPr>
          <p:cNvPr id="9" name="Picture 8" descr="C:\Users\USER\Desktop\rev final\FB\poze FB\4.png"/>
          <p:cNvPicPr/>
          <p:nvPr/>
        </p:nvPicPr>
        <p:blipFill>
          <a:blip r:embed="rId4" cstate="print"/>
          <a:srcRect/>
          <a:stretch>
            <a:fillRect/>
          </a:stretch>
        </p:blipFill>
        <p:spPr bwMode="auto">
          <a:xfrm rot="21330922">
            <a:off x="840945" y="1033523"/>
            <a:ext cx="3130822" cy="21418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3102" y="457200"/>
            <a:ext cx="4398498" cy="2057400"/>
          </a:xfrm>
          <a:solidFill>
            <a:schemeClr val="tx2">
              <a:lumMod val="60000"/>
              <a:lumOff val="40000"/>
            </a:schemeClr>
          </a:solidFill>
        </p:spPr>
        <p:txBody>
          <a:bodyPr>
            <a:normAutofit fontScale="90000"/>
          </a:bodyPr>
          <a:lstStyle/>
          <a:p>
            <a:pPr algn="ctr"/>
            <a:r>
              <a:rPr lang="ro-RO" dirty="0" smtClean="0">
                <a:solidFill>
                  <a:schemeClr val="accent4">
                    <a:lumMod val="60000"/>
                    <a:lumOff val="40000"/>
                  </a:schemeClr>
                </a:solidFill>
              </a:rPr>
              <a:t>Acţiuni de ecologizare </a:t>
            </a:r>
            <a:br>
              <a:rPr lang="ro-RO" dirty="0" smtClean="0">
                <a:solidFill>
                  <a:schemeClr val="accent4">
                    <a:lumMod val="60000"/>
                    <a:lumOff val="40000"/>
                  </a:schemeClr>
                </a:solidFill>
              </a:rPr>
            </a:br>
            <a:r>
              <a:rPr lang="ro-RO" dirty="0" smtClean="0">
                <a:solidFill>
                  <a:schemeClr val="accent4">
                    <a:lumMod val="60000"/>
                    <a:lumOff val="40000"/>
                  </a:schemeClr>
                </a:solidFill>
              </a:rPr>
              <a:t>- acţiuni de responsabilizare</a:t>
            </a:r>
            <a:r>
              <a:rPr lang="en-US" dirty="0" smtClean="0"/>
              <a:t/>
            </a:r>
            <a:br>
              <a:rPr lang="en-US" dirty="0" smtClean="0"/>
            </a:br>
            <a:endParaRPr lang="en-US" dirty="0"/>
          </a:p>
        </p:txBody>
      </p:sp>
      <p:sp>
        <p:nvSpPr>
          <p:cNvPr id="6" name="Text Placeholder 5"/>
          <p:cNvSpPr>
            <a:spLocks noGrp="1"/>
          </p:cNvSpPr>
          <p:nvPr>
            <p:ph type="body" sz="half" idx="2"/>
          </p:nvPr>
        </p:nvSpPr>
        <p:spPr>
          <a:xfrm>
            <a:off x="5181600" y="2667000"/>
            <a:ext cx="3733800" cy="3429000"/>
          </a:xfrm>
        </p:spPr>
        <p:txBody>
          <a:bodyPr>
            <a:noAutofit/>
          </a:bodyPr>
          <a:lstStyle/>
          <a:p>
            <a:r>
              <a:rPr lang="ro-RO" sz="1800" b="1" dirty="0" smtClean="0"/>
              <a:t>	Şcoala noastră și-a propus să responsabilizeze tânăra generaţie în spiritul protejării mediului înconjurător printr-un program de ecologizare zilnică.</a:t>
            </a:r>
            <a:endParaRPr lang="en-US" sz="1800" b="1" dirty="0" smtClean="0"/>
          </a:p>
          <a:p>
            <a:r>
              <a:rPr lang="ro-RO" sz="1800" b="1" dirty="0" smtClean="0"/>
              <a:t>	Astfel, de peste 5 ani, fiecare colectiv de elevi participă, prin rotaţie, timp de 15 minute, la un program de curăţenie generală în curtea şcolii şi spaţiile adiacente acesteia.</a:t>
            </a:r>
            <a:endParaRPr lang="en-US" sz="1800" b="1" dirty="0"/>
          </a:p>
        </p:txBody>
      </p:sp>
      <p:pic>
        <p:nvPicPr>
          <p:cNvPr id="1026" name="Picture 2" descr="IMG_6201"/>
          <p:cNvPicPr>
            <a:picLocks noChangeAspect="1" noChangeArrowheads="1"/>
          </p:cNvPicPr>
          <p:nvPr/>
        </p:nvPicPr>
        <p:blipFill>
          <a:blip r:embed="rId2" cstate="print"/>
          <a:srcRect/>
          <a:stretch>
            <a:fillRect/>
          </a:stretch>
        </p:blipFill>
        <p:spPr bwMode="auto">
          <a:xfrm>
            <a:off x="2133600" y="1066800"/>
            <a:ext cx="2667000" cy="2057400"/>
          </a:xfrm>
          <a:prstGeom prst="rect">
            <a:avLst/>
          </a:prstGeom>
          <a:noFill/>
          <a:ln w="9525">
            <a:noFill/>
            <a:miter lim="800000"/>
            <a:headEnd/>
            <a:tailEnd/>
          </a:ln>
        </p:spPr>
      </p:pic>
      <p:pic>
        <p:nvPicPr>
          <p:cNvPr id="1027" name="Picture 3" descr="IMG_5618"/>
          <p:cNvPicPr>
            <a:picLocks noChangeAspect="1" noChangeArrowheads="1"/>
          </p:cNvPicPr>
          <p:nvPr/>
        </p:nvPicPr>
        <p:blipFill>
          <a:blip r:embed="rId3" cstate="print"/>
          <a:srcRect/>
          <a:stretch>
            <a:fillRect/>
          </a:stretch>
        </p:blipFill>
        <p:spPr bwMode="auto">
          <a:xfrm>
            <a:off x="1752600" y="3200400"/>
            <a:ext cx="2895600" cy="2074509"/>
          </a:xfrm>
          <a:prstGeom prst="rect">
            <a:avLst/>
          </a:prstGeom>
          <a:noFill/>
          <a:ln w="9525">
            <a:noFill/>
            <a:miter lim="800000"/>
            <a:headEnd/>
            <a:tailEnd/>
          </a:ln>
        </p:spPr>
      </p:pic>
      <p:pic>
        <p:nvPicPr>
          <p:cNvPr id="1028" name="Picture 4" descr="IMG_5512"/>
          <p:cNvPicPr>
            <a:picLocks noChangeAspect="1" noChangeArrowheads="1"/>
          </p:cNvPicPr>
          <p:nvPr/>
        </p:nvPicPr>
        <p:blipFill>
          <a:blip r:embed="rId4" cstate="print"/>
          <a:srcRect/>
          <a:stretch>
            <a:fillRect/>
          </a:stretch>
        </p:blipFill>
        <p:spPr bwMode="auto">
          <a:xfrm>
            <a:off x="533400" y="1524000"/>
            <a:ext cx="2362200" cy="1828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81000"/>
            <a:ext cx="3865098" cy="2057400"/>
          </a:xfrm>
          <a:solidFill>
            <a:schemeClr val="tx2">
              <a:lumMod val="60000"/>
              <a:lumOff val="40000"/>
            </a:schemeClr>
          </a:solidFill>
        </p:spPr>
        <p:txBody>
          <a:bodyPr>
            <a:normAutofit fontScale="90000"/>
          </a:bodyPr>
          <a:lstStyle/>
          <a:p>
            <a:pPr algn="ctr"/>
            <a:r>
              <a:rPr lang="ro-RO" i="1" dirty="0" smtClean="0"/>
              <a:t>Formația corală, o emblemă a Școlii Cantemir</a:t>
            </a:r>
            <a:r>
              <a:rPr lang="en-US" dirty="0" smtClean="0"/>
              <a:t/>
            </a:r>
            <a:br>
              <a:rPr lang="en-US" dirty="0" smtClean="0"/>
            </a:br>
            <a:endParaRPr lang="en-US" dirty="0"/>
          </a:p>
        </p:txBody>
      </p:sp>
      <p:sp>
        <p:nvSpPr>
          <p:cNvPr id="3" name="Text Placeholder 2"/>
          <p:cNvSpPr>
            <a:spLocks noGrp="1"/>
          </p:cNvSpPr>
          <p:nvPr>
            <p:ph type="body" sz="half" idx="2"/>
          </p:nvPr>
        </p:nvSpPr>
        <p:spPr>
          <a:xfrm>
            <a:off x="5105400" y="2514600"/>
            <a:ext cx="3712698" cy="4114800"/>
          </a:xfrm>
        </p:spPr>
        <p:txBody>
          <a:bodyPr>
            <a:normAutofit lnSpcReduction="10000"/>
          </a:bodyPr>
          <a:lstStyle/>
          <a:p>
            <a:r>
              <a:rPr lang="ro-RO" sz="1700" b="1" dirty="0" smtClean="0"/>
              <a:t>	Formația corală, condusă de dna Elena Bâtea, a fost mereu mândria școlii noastre. Participând anual la diferite concursuri şi concerte, elevii noaștri au devenit ambasadori ai acestei școli minunate, acumulând un palmares de invidiat. </a:t>
            </a:r>
          </a:p>
          <a:p>
            <a:r>
              <a:rPr lang="ro-RO" sz="1700" b="1" dirty="0" smtClean="0"/>
              <a:t>	Suntem printre puținele școli din Maramureș cu o astfel de tradiție muzicală, o școală care cizelează voci și caractere umane, iar ceea ce ne diferențiază și mai mult este îndrăgitul </a:t>
            </a:r>
            <a:r>
              <a:rPr lang="ro-RO" sz="1700" b="1" i="1" dirty="0" smtClean="0"/>
              <a:t>Imn al Școlii Cantemir</a:t>
            </a:r>
            <a:r>
              <a:rPr lang="ro-RO" sz="1700" b="1" dirty="0" smtClean="0"/>
              <a:t>, creat de dl director Gavril Pașca, pe care îl intonăm cu mândrie în cele mai importante momente din viața școlii noastre.   </a:t>
            </a:r>
            <a:endParaRPr lang="en-US" sz="1700" b="1" dirty="0" smtClean="0"/>
          </a:p>
          <a:p>
            <a:endParaRPr lang="en-US" b="1" dirty="0"/>
          </a:p>
        </p:txBody>
      </p:sp>
      <p:pic>
        <p:nvPicPr>
          <p:cNvPr id="7" name="Picture 6" descr="C:\Users\USER\Desktop\23.03.2016\poze cor\12357217_655432147892927_5196933192985231281_o.jpg"/>
          <p:cNvPicPr/>
          <p:nvPr/>
        </p:nvPicPr>
        <p:blipFill>
          <a:blip r:embed="rId2" cstate="print"/>
          <a:srcRect/>
          <a:stretch>
            <a:fillRect/>
          </a:stretch>
        </p:blipFill>
        <p:spPr bwMode="auto">
          <a:xfrm>
            <a:off x="2133600" y="990600"/>
            <a:ext cx="2743200" cy="1981200"/>
          </a:xfrm>
          <a:prstGeom prst="rect">
            <a:avLst/>
          </a:prstGeom>
          <a:noFill/>
          <a:ln w="9525">
            <a:noFill/>
            <a:miter lim="800000"/>
            <a:headEnd/>
            <a:tailEnd/>
          </a:ln>
        </p:spPr>
      </p:pic>
      <p:pic>
        <p:nvPicPr>
          <p:cNvPr id="8" name="Picture 7" descr="C:\Users\User\Desktop\revista 2016\6 ne distringem prin\poze cor\cor.jpg"/>
          <p:cNvPicPr/>
          <p:nvPr/>
        </p:nvPicPr>
        <p:blipFill>
          <a:blip r:embed="rId3" cstate="print"/>
          <a:srcRect/>
          <a:stretch>
            <a:fillRect/>
          </a:stretch>
        </p:blipFill>
        <p:spPr bwMode="auto">
          <a:xfrm>
            <a:off x="609600" y="3276600"/>
            <a:ext cx="2819400" cy="1981200"/>
          </a:xfrm>
          <a:prstGeom prst="rect">
            <a:avLst/>
          </a:prstGeom>
          <a:noFill/>
          <a:ln w="9525">
            <a:noFill/>
            <a:miter lim="800000"/>
            <a:headEnd/>
            <a:tailEnd/>
          </a:ln>
        </p:spPr>
      </p:pic>
      <p:pic>
        <p:nvPicPr>
          <p:cNvPr id="9" name="Picture 8" descr="C:\Users\USER\Desktop\23.03.2016\poze cor\10881690_531598890276254_7613157624085213032_n.jpg"/>
          <p:cNvPicPr/>
          <p:nvPr/>
        </p:nvPicPr>
        <p:blipFill>
          <a:blip r:embed="rId4" cstate="print"/>
          <a:srcRect/>
          <a:stretch>
            <a:fillRect/>
          </a:stretch>
        </p:blipFill>
        <p:spPr bwMode="auto">
          <a:xfrm>
            <a:off x="228600" y="1447800"/>
            <a:ext cx="2667000" cy="1914525"/>
          </a:xfrm>
          <a:prstGeom prst="rect">
            <a:avLst/>
          </a:prstGeom>
          <a:noFill/>
          <a:ln w="9525">
            <a:noFill/>
            <a:miter lim="800000"/>
            <a:headEnd/>
            <a:tailEnd/>
          </a:ln>
        </p:spPr>
      </p:pic>
      <p:pic>
        <p:nvPicPr>
          <p:cNvPr id="10" name="Picture 9" descr="C:\Users\USER\Desktop\23.03.2016\poze cor\10846229_529973257105484_6849948990037675107_n.jpg"/>
          <p:cNvPicPr/>
          <p:nvPr/>
        </p:nvPicPr>
        <p:blipFill>
          <a:blip r:embed="rId5" cstate="print"/>
          <a:srcRect/>
          <a:stretch>
            <a:fillRect/>
          </a:stretch>
        </p:blipFill>
        <p:spPr bwMode="auto">
          <a:xfrm>
            <a:off x="2514600" y="3124200"/>
            <a:ext cx="2505075" cy="1981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0"/>
            <a:ext cx="4419600" cy="1143000"/>
          </a:xfrm>
          <a:solidFill>
            <a:schemeClr val="tx2">
              <a:lumMod val="60000"/>
              <a:lumOff val="40000"/>
            </a:schemeClr>
          </a:solidFill>
        </p:spPr>
        <p:txBody>
          <a:bodyPr>
            <a:normAutofit fontScale="90000"/>
          </a:bodyPr>
          <a:lstStyle/>
          <a:p>
            <a:r>
              <a:rPr lang="ro-RO" dirty="0" smtClean="0"/>
              <a:t>Proiect</a:t>
            </a:r>
            <a:r>
              <a:rPr lang="en-US" dirty="0" smtClean="0"/>
              <a:t> </a:t>
            </a:r>
            <a:r>
              <a:rPr lang="ro-RO" dirty="0" smtClean="0"/>
              <a:t>educațional </a:t>
            </a:r>
            <a:br>
              <a:rPr lang="ro-RO" dirty="0" smtClean="0"/>
            </a:br>
            <a:r>
              <a:rPr lang="ro-RO" dirty="0" smtClean="0"/>
              <a:t>      ”</a:t>
            </a:r>
            <a:r>
              <a:rPr lang="en-US" dirty="0" smtClean="0"/>
              <a:t>ORA ROM</a:t>
            </a:r>
            <a:r>
              <a:rPr lang="ro-RO" dirty="0" smtClean="0"/>
              <a:t>ÂNIEI”</a:t>
            </a:r>
            <a:endParaRPr lang="en-US" dirty="0"/>
          </a:p>
        </p:txBody>
      </p:sp>
      <p:sp>
        <p:nvSpPr>
          <p:cNvPr id="3" name="Text Placeholder 2"/>
          <p:cNvSpPr>
            <a:spLocks noGrp="1"/>
          </p:cNvSpPr>
          <p:nvPr>
            <p:ph type="body" sz="half" idx="2"/>
          </p:nvPr>
        </p:nvSpPr>
        <p:spPr>
          <a:xfrm>
            <a:off x="5105400" y="1447800"/>
            <a:ext cx="3733800" cy="3733800"/>
          </a:xfrm>
        </p:spPr>
        <p:txBody>
          <a:bodyPr>
            <a:noAutofit/>
          </a:bodyPr>
          <a:lstStyle/>
          <a:p>
            <a:r>
              <a:rPr lang="ro-RO" sz="1700" b="1" dirty="0" smtClean="0"/>
              <a:t>	An de an, în preajma zilei de 1 Decembrie, școala noastră sărbătorește Ziua Naționalǎ a României, printr-o activitate ineditǎ, intitulatǎ ”ORA ROMÂNIEI”. </a:t>
            </a:r>
          </a:p>
          <a:p>
            <a:r>
              <a:rPr lang="ro-RO" sz="1700" b="1" dirty="0" smtClean="0"/>
              <a:t>	Elevi și dascăli poartă  în această zi specială un obiect vestimentar specific costumului popular, iar în clase au loc adevărate expoziții cu obiecte tradiţionale sau mâncăruri tradiționale românești.</a:t>
            </a:r>
          </a:p>
          <a:p>
            <a:endParaRPr lang="ro-RO" sz="1700" b="1" dirty="0" smtClean="0"/>
          </a:p>
          <a:p>
            <a:r>
              <a:rPr lang="ro-RO" sz="1700" b="1" dirty="0" smtClean="0"/>
              <a:t>	Ne-am dorit marcarea acestui eveniment printr-o activitate nonformală, prin care copiii sǎ simtǎ cǎ au motive sǎ fie mândri cǎ sunt români şi sǎ simtă cǎ este ziua noastrǎ a tuturor, ducând bucuria și mândria de a fi români în familiile lor.</a:t>
            </a:r>
            <a:endParaRPr lang="en-US" sz="1700" b="1" dirty="0"/>
          </a:p>
        </p:txBody>
      </p:sp>
      <p:pic>
        <p:nvPicPr>
          <p:cNvPr id="5" name="Picture Placeholder 4" descr="C:\Users\USER\Desktop\revista\ora ro\Ora Ro\ora ro 2\22.jpg"/>
          <p:cNvPicPr>
            <a:picLocks noGrp="1"/>
          </p:cNvPicPr>
          <p:nvPr>
            <p:ph type="pic" idx="1"/>
          </p:nvPr>
        </p:nvPicPr>
        <p:blipFill>
          <a:blip r:embed="rId2" cstate="print"/>
          <a:srcRect l="12500" r="12500"/>
          <a:stretch>
            <a:fillRect/>
          </a:stretch>
        </p:blipFill>
        <p:spPr bwMode="auto">
          <a:xfrm>
            <a:off x="533400" y="1143000"/>
            <a:ext cx="2362200" cy="2209799"/>
          </a:xfrm>
          <a:prstGeom prst="rect">
            <a:avLst/>
          </a:prstGeom>
          <a:noFill/>
          <a:ln w="9525">
            <a:noFill/>
            <a:miter lim="800000"/>
            <a:headEnd/>
            <a:tailEnd/>
          </a:ln>
        </p:spPr>
      </p:pic>
      <p:pic>
        <p:nvPicPr>
          <p:cNvPr id="6" name="Picture 5" descr="C:\Users\USER\Desktop\revista\ora ro\Ora Ro\ora ro 1\1471141_392728567496621_558683952_n.jpg"/>
          <p:cNvPicPr/>
          <p:nvPr/>
        </p:nvPicPr>
        <p:blipFill>
          <a:blip r:embed="rId3" cstate="print"/>
          <a:srcRect/>
          <a:stretch>
            <a:fillRect/>
          </a:stretch>
        </p:blipFill>
        <p:spPr bwMode="auto">
          <a:xfrm rot="21146198">
            <a:off x="2735264" y="1099946"/>
            <a:ext cx="2057400" cy="1676400"/>
          </a:xfrm>
          <a:prstGeom prst="rect">
            <a:avLst/>
          </a:prstGeom>
          <a:noFill/>
          <a:ln w="9525">
            <a:noFill/>
            <a:miter lim="800000"/>
            <a:headEnd/>
            <a:tailEnd/>
          </a:ln>
        </p:spPr>
      </p:pic>
      <p:pic>
        <p:nvPicPr>
          <p:cNvPr id="7" name="Picture 16" descr="C:\Users\User\Desktop\poze ppt\24059115_1122697941166343_1766369993396928613_n.jpg"/>
          <p:cNvPicPr>
            <a:picLocks noChangeAspect="1" noChangeArrowheads="1"/>
          </p:cNvPicPr>
          <p:nvPr/>
        </p:nvPicPr>
        <p:blipFill>
          <a:blip r:embed="rId4" cstate="print"/>
          <a:srcRect/>
          <a:stretch>
            <a:fillRect/>
          </a:stretch>
        </p:blipFill>
        <p:spPr bwMode="auto">
          <a:xfrm rot="21018567">
            <a:off x="3042340" y="2889940"/>
            <a:ext cx="1905000" cy="1905000"/>
          </a:xfrm>
          <a:prstGeom prst="rect">
            <a:avLst/>
          </a:prstGeom>
          <a:noFill/>
          <a:ln w="9525">
            <a:noFill/>
            <a:miter lim="800000"/>
            <a:headEnd/>
            <a:tailEnd/>
          </a:ln>
        </p:spPr>
      </p:pic>
      <p:pic>
        <p:nvPicPr>
          <p:cNvPr id="8" name="Picture 12" descr="C:\Users\User\Desktop\poze ppt\24232398_1122698651166272_8178769339911572868_n.jpg"/>
          <p:cNvPicPr>
            <a:picLocks noChangeAspect="1" noChangeArrowheads="1"/>
          </p:cNvPicPr>
          <p:nvPr/>
        </p:nvPicPr>
        <p:blipFill>
          <a:blip r:embed="rId5" cstate="print"/>
          <a:srcRect/>
          <a:stretch>
            <a:fillRect/>
          </a:stretch>
        </p:blipFill>
        <p:spPr bwMode="auto">
          <a:xfrm>
            <a:off x="762000" y="3429000"/>
            <a:ext cx="2209800" cy="1905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4038600" cy="1524000"/>
          </a:xfrm>
          <a:solidFill>
            <a:schemeClr val="tx2">
              <a:lumMod val="60000"/>
              <a:lumOff val="40000"/>
            </a:schemeClr>
          </a:solidFill>
        </p:spPr>
        <p:txBody>
          <a:bodyPr>
            <a:normAutofit fontScale="90000"/>
          </a:bodyPr>
          <a:lstStyle/>
          <a:p>
            <a:pPr algn="ctr"/>
            <a:r>
              <a:rPr lang="ro-RO" sz="2700" dirty="0" smtClean="0"/>
              <a:t>FESTIVALUL JUDEȚEAN DE COLINDE </a:t>
            </a:r>
            <a:r>
              <a:rPr lang="ro-RO" sz="2700" i="1" dirty="0" smtClean="0"/>
              <a:t>”ASTĂZI S-A NĂSCUT HRISTOS!”</a:t>
            </a:r>
            <a:r>
              <a:rPr lang="en-US" dirty="0" smtClean="0"/>
              <a:t/>
            </a:r>
            <a:br>
              <a:rPr lang="en-US" dirty="0" smtClean="0"/>
            </a:br>
            <a:endParaRPr lang="en-US" dirty="0"/>
          </a:p>
        </p:txBody>
      </p:sp>
      <p:sp>
        <p:nvSpPr>
          <p:cNvPr id="3" name="Text Placeholder 2"/>
          <p:cNvSpPr>
            <a:spLocks noGrp="1"/>
          </p:cNvSpPr>
          <p:nvPr>
            <p:ph type="body" sz="half" idx="2"/>
          </p:nvPr>
        </p:nvSpPr>
        <p:spPr>
          <a:xfrm>
            <a:off x="5029200" y="1828800"/>
            <a:ext cx="4114800" cy="4191000"/>
          </a:xfrm>
        </p:spPr>
        <p:txBody>
          <a:bodyPr>
            <a:noAutofit/>
          </a:bodyPr>
          <a:lstStyle/>
          <a:p>
            <a:r>
              <a:rPr lang="ro-RO" sz="1700" b="1" dirty="0" smtClean="0"/>
              <a:t>	An de an, în şcoala noastră, aşteptăm cu multă nerăbdare şi intensă pregătire acest eveniment cultural excepţional şi unic, care se bucură de o largă participare. </a:t>
            </a:r>
            <a:r>
              <a:rPr lang="en-US" sz="1700" b="1" dirty="0" err="1" smtClean="0"/>
              <a:t>Ajuns</a:t>
            </a:r>
            <a:r>
              <a:rPr lang="en-US" sz="1700" b="1" dirty="0" smtClean="0"/>
              <a:t> la </a:t>
            </a:r>
            <a:r>
              <a:rPr lang="en-US" sz="1700" b="1" dirty="0" err="1" smtClean="0"/>
              <a:t>ediţia</a:t>
            </a:r>
            <a:r>
              <a:rPr lang="en-US" sz="1700" b="1" dirty="0" smtClean="0"/>
              <a:t> a XV</a:t>
            </a:r>
            <a:r>
              <a:rPr lang="ro-RO" sz="1700" b="1" dirty="0" smtClean="0"/>
              <a:t>II</a:t>
            </a:r>
            <a:r>
              <a:rPr lang="en-US" sz="1700" b="1" dirty="0" smtClean="0"/>
              <a:t>-a, </a:t>
            </a:r>
            <a:r>
              <a:rPr lang="en-US" sz="1700" b="1" dirty="0" err="1" smtClean="0"/>
              <a:t>acest</a:t>
            </a:r>
            <a:r>
              <a:rPr lang="en-US" sz="1700" b="1" dirty="0" smtClean="0"/>
              <a:t> festival a </a:t>
            </a:r>
            <a:r>
              <a:rPr lang="en-US" sz="1700" b="1" dirty="0" err="1" smtClean="0"/>
              <a:t>devenit</a:t>
            </a:r>
            <a:r>
              <a:rPr lang="en-US" sz="1700" b="1" dirty="0" smtClean="0"/>
              <a:t> o </a:t>
            </a:r>
            <a:r>
              <a:rPr lang="en-US" sz="1700" b="1" dirty="0" err="1" smtClean="0"/>
              <a:t>întâlnire</a:t>
            </a:r>
            <a:r>
              <a:rPr lang="en-US" sz="1700" b="1" dirty="0" smtClean="0"/>
              <a:t> de </a:t>
            </a:r>
            <a:r>
              <a:rPr lang="en-US" sz="1700" b="1" dirty="0" err="1" smtClean="0"/>
              <a:t>suflet</a:t>
            </a:r>
            <a:r>
              <a:rPr lang="en-US" sz="1700" b="1" dirty="0" smtClean="0"/>
              <a:t>, la care </a:t>
            </a:r>
            <a:r>
              <a:rPr lang="en-US" sz="1700" b="1" dirty="0" err="1" smtClean="0"/>
              <a:t>participǎ</a:t>
            </a:r>
            <a:r>
              <a:rPr lang="en-US" sz="1700" b="1" dirty="0" smtClean="0"/>
              <a:t> </a:t>
            </a:r>
            <a:r>
              <a:rPr lang="en-US" sz="1700" b="1" dirty="0" err="1" smtClean="0"/>
              <a:t>şcoli</a:t>
            </a:r>
            <a:r>
              <a:rPr lang="en-US" sz="1700" b="1" dirty="0" smtClean="0"/>
              <a:t> </a:t>
            </a:r>
            <a:r>
              <a:rPr lang="en-US" sz="1700" b="1" dirty="0" err="1" smtClean="0"/>
              <a:t>şi</a:t>
            </a:r>
            <a:r>
              <a:rPr lang="en-US" sz="1700" b="1" dirty="0" smtClean="0"/>
              <a:t> </a:t>
            </a:r>
            <a:r>
              <a:rPr lang="en-US" sz="1700" b="1" dirty="0" err="1" smtClean="0"/>
              <a:t>licee</a:t>
            </a:r>
            <a:r>
              <a:rPr lang="en-US" sz="1700" b="1" dirty="0" smtClean="0"/>
              <a:t> din </a:t>
            </a:r>
            <a:r>
              <a:rPr lang="en-US" sz="1700" b="1" dirty="0" err="1" smtClean="0"/>
              <a:t>întreg</a:t>
            </a:r>
            <a:r>
              <a:rPr lang="en-US" sz="1700" b="1" dirty="0" smtClean="0"/>
              <a:t> </a:t>
            </a:r>
            <a:r>
              <a:rPr lang="en-US" sz="1700" b="1" dirty="0" err="1" smtClean="0"/>
              <a:t>judeţul</a:t>
            </a:r>
            <a:r>
              <a:rPr lang="en-US" sz="1700" b="1" dirty="0" smtClean="0"/>
              <a:t>. </a:t>
            </a:r>
            <a:r>
              <a:rPr lang="en-US" sz="1700" b="1" dirty="0" err="1" smtClean="0"/>
              <a:t>Numeroase</a:t>
            </a:r>
            <a:r>
              <a:rPr lang="en-US" sz="1700" b="1" dirty="0" smtClean="0"/>
              <a:t> </a:t>
            </a:r>
            <a:r>
              <a:rPr lang="en-US" sz="1700" b="1" dirty="0" err="1" smtClean="0"/>
              <a:t>coruri</a:t>
            </a:r>
            <a:r>
              <a:rPr lang="en-US" sz="1700" b="1" dirty="0" smtClean="0"/>
              <a:t> </a:t>
            </a:r>
            <a:r>
              <a:rPr lang="en-US" sz="1700" b="1" dirty="0" err="1" smtClean="0"/>
              <a:t>și</a:t>
            </a:r>
            <a:r>
              <a:rPr lang="en-US" sz="1700" b="1" dirty="0" smtClean="0"/>
              <a:t> </a:t>
            </a:r>
            <a:r>
              <a:rPr lang="en-US" sz="1700" b="1" dirty="0" err="1" smtClean="0"/>
              <a:t>grupuri</a:t>
            </a:r>
            <a:r>
              <a:rPr lang="en-US" sz="1700" b="1" dirty="0" smtClean="0"/>
              <a:t> </a:t>
            </a:r>
            <a:r>
              <a:rPr lang="en-US" sz="1700" b="1" dirty="0" err="1" smtClean="0"/>
              <a:t>vocale</a:t>
            </a:r>
            <a:r>
              <a:rPr lang="en-US" sz="1700" b="1" dirty="0" smtClean="0"/>
              <a:t> ne </a:t>
            </a:r>
            <a:r>
              <a:rPr lang="en-US" sz="1700" b="1" dirty="0" err="1" smtClean="0"/>
              <a:t>încântă</a:t>
            </a:r>
            <a:r>
              <a:rPr lang="en-US" sz="1700" b="1" dirty="0" smtClean="0"/>
              <a:t>, de </a:t>
            </a:r>
            <a:r>
              <a:rPr lang="en-US" sz="1700" b="1" dirty="0" err="1" smtClean="0"/>
              <a:t>fiecare</a:t>
            </a:r>
            <a:r>
              <a:rPr lang="en-US" sz="1700" b="1" dirty="0" smtClean="0"/>
              <a:t> </a:t>
            </a:r>
            <a:r>
              <a:rPr lang="en-US" sz="1700" b="1" dirty="0" err="1" smtClean="0"/>
              <a:t>dată</a:t>
            </a:r>
            <a:r>
              <a:rPr lang="en-US" sz="1700" b="1" dirty="0" smtClean="0"/>
              <a:t> </a:t>
            </a:r>
            <a:r>
              <a:rPr lang="en-US" sz="1700" b="1" dirty="0" err="1" smtClean="0"/>
              <a:t>în</a:t>
            </a:r>
            <a:r>
              <a:rPr lang="en-US" sz="1700" b="1" dirty="0" smtClean="0"/>
              <a:t> </a:t>
            </a:r>
            <a:r>
              <a:rPr lang="en-US" sz="1700" b="1" dirty="0" err="1" smtClean="0"/>
              <a:t>prag</a:t>
            </a:r>
            <a:r>
              <a:rPr lang="en-US" sz="1700" b="1" dirty="0" smtClean="0"/>
              <a:t> de </a:t>
            </a:r>
            <a:r>
              <a:rPr lang="en-US" sz="1700" b="1" dirty="0" err="1" smtClean="0"/>
              <a:t>sărbători</a:t>
            </a:r>
            <a:r>
              <a:rPr lang="en-US" sz="1700" b="1" dirty="0" smtClean="0"/>
              <a:t>, cu </a:t>
            </a:r>
            <a:r>
              <a:rPr lang="en-US" sz="1700" b="1" dirty="0" err="1" smtClean="0"/>
              <a:t>cele</a:t>
            </a:r>
            <a:r>
              <a:rPr lang="en-US" sz="1700" b="1" dirty="0" smtClean="0"/>
              <a:t> </a:t>
            </a:r>
            <a:r>
              <a:rPr lang="en-US" sz="1700" b="1" dirty="0" err="1" smtClean="0"/>
              <a:t>mai</a:t>
            </a:r>
            <a:r>
              <a:rPr lang="en-US" sz="1700" b="1" dirty="0" smtClean="0"/>
              <a:t> </a:t>
            </a:r>
            <a:r>
              <a:rPr lang="en-US" sz="1700" b="1" dirty="0" err="1" smtClean="0"/>
              <a:t>frumoase</a:t>
            </a:r>
            <a:r>
              <a:rPr lang="en-US" sz="1700" b="1" dirty="0" smtClean="0"/>
              <a:t> </a:t>
            </a:r>
            <a:r>
              <a:rPr lang="en-US" sz="1700" b="1" dirty="0" err="1" smtClean="0"/>
              <a:t>și</a:t>
            </a:r>
            <a:r>
              <a:rPr lang="en-US" sz="1700" b="1" dirty="0" smtClean="0"/>
              <a:t> </a:t>
            </a:r>
            <a:r>
              <a:rPr lang="en-US" sz="1700" b="1" dirty="0" err="1" smtClean="0"/>
              <a:t>autentice</a:t>
            </a:r>
            <a:r>
              <a:rPr lang="en-US" sz="1700" b="1" dirty="0" smtClean="0"/>
              <a:t> </a:t>
            </a:r>
            <a:r>
              <a:rPr lang="en-US" sz="1700" b="1" dirty="0" err="1" smtClean="0"/>
              <a:t>colinde</a:t>
            </a:r>
            <a:r>
              <a:rPr lang="en-US" sz="1700" b="1" dirty="0" smtClean="0"/>
              <a:t>.</a:t>
            </a:r>
            <a:endParaRPr lang="ro-RO" sz="1700" b="1" dirty="0" smtClean="0"/>
          </a:p>
          <a:p>
            <a:r>
              <a:rPr lang="ro-RO" sz="1700" b="1" dirty="0" smtClean="0"/>
              <a:t>	 Prin acest festival am dorit să transmitem mesajul de continuitate a tradiţiilor străbune şi să valorificăm, prin înalte prestaţii artistice, aceste perle de cuget şi simţire românească prin frumosul obicei al colindatului.</a:t>
            </a:r>
            <a:endParaRPr lang="en-US" sz="1700" b="1" dirty="0"/>
          </a:p>
        </p:txBody>
      </p:sp>
      <p:pic>
        <p:nvPicPr>
          <p:cNvPr id="1029" name="Picture 5" descr="1483286_398848046884673_527311593_n"/>
          <p:cNvPicPr>
            <a:picLocks noChangeAspect="1" noChangeArrowheads="1"/>
          </p:cNvPicPr>
          <p:nvPr/>
        </p:nvPicPr>
        <p:blipFill>
          <a:blip r:embed="rId2" cstate="print"/>
          <a:srcRect/>
          <a:stretch>
            <a:fillRect/>
          </a:stretch>
        </p:blipFill>
        <p:spPr bwMode="auto">
          <a:xfrm rot="21294302">
            <a:off x="1006978" y="1040894"/>
            <a:ext cx="2947356" cy="2216057"/>
          </a:xfrm>
          <a:prstGeom prst="rect">
            <a:avLst/>
          </a:prstGeom>
          <a:noFill/>
          <a:ln w="9525">
            <a:noFill/>
            <a:miter lim="800000"/>
            <a:headEnd/>
            <a:tailEnd/>
          </a:ln>
        </p:spPr>
      </p:pic>
      <p:pic>
        <p:nvPicPr>
          <p:cNvPr id="1030" name="Picture 6" descr="1052651_656855611083914_1956329144734647947_o"/>
          <p:cNvPicPr>
            <a:picLocks noChangeAspect="1" noChangeArrowheads="1"/>
          </p:cNvPicPr>
          <p:nvPr/>
        </p:nvPicPr>
        <p:blipFill>
          <a:blip r:embed="rId3" cstate="print"/>
          <a:srcRect/>
          <a:stretch>
            <a:fillRect/>
          </a:stretch>
        </p:blipFill>
        <p:spPr bwMode="auto">
          <a:xfrm rot="21259638">
            <a:off x="1773503" y="3182190"/>
            <a:ext cx="2819400" cy="210443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4419600" cy="1143000"/>
          </a:xfrm>
          <a:solidFill>
            <a:schemeClr val="tx2">
              <a:lumMod val="60000"/>
              <a:lumOff val="40000"/>
            </a:schemeClr>
          </a:solidFill>
        </p:spPr>
        <p:txBody>
          <a:bodyPr/>
          <a:lstStyle/>
          <a:p>
            <a:pPr algn="ctr"/>
            <a:r>
              <a:rPr lang="ro-RO" dirty="0" smtClean="0"/>
              <a:t>Târgul de mărțișoare</a:t>
            </a:r>
            <a:endParaRPr lang="en-US" dirty="0"/>
          </a:p>
        </p:txBody>
      </p:sp>
      <p:sp>
        <p:nvSpPr>
          <p:cNvPr id="3" name="Text Placeholder 2"/>
          <p:cNvSpPr>
            <a:spLocks noGrp="1"/>
          </p:cNvSpPr>
          <p:nvPr>
            <p:ph type="body" sz="half" idx="2"/>
          </p:nvPr>
        </p:nvSpPr>
        <p:spPr>
          <a:xfrm>
            <a:off x="5389098" y="2362200"/>
            <a:ext cx="3429000" cy="3276600"/>
          </a:xfrm>
        </p:spPr>
        <p:txBody>
          <a:bodyPr>
            <a:normAutofit lnSpcReduction="10000"/>
          </a:bodyPr>
          <a:lstStyle/>
          <a:p>
            <a:r>
              <a:rPr lang="ro-RO" dirty="0" smtClean="0"/>
              <a:t>	</a:t>
            </a:r>
            <a:r>
              <a:rPr lang="ro-RO" sz="1700" b="1" dirty="0" smtClean="0"/>
              <a:t>În fiecare an, școala noastră se pregătește de venirea primăverii prin organizarea unor ateliere de confecționat mărțișoare și alte obiecte realizate manual de către elevi și apoi vândute în cadrul Târgului de mărțișoare.</a:t>
            </a:r>
          </a:p>
          <a:p>
            <a:r>
              <a:rPr lang="ro-RO" sz="1700" b="1" dirty="0" smtClean="0"/>
              <a:t>	Evenimentul mult așteptat de întreaga comunitate școlară are ca scop atât dezvoltarea aptitudinilor artistice și creative ale elevilor, cât și a spiritului anteprenorial.</a:t>
            </a:r>
          </a:p>
          <a:p>
            <a:endParaRPr lang="en-US" dirty="0"/>
          </a:p>
        </p:txBody>
      </p:sp>
      <p:pic>
        <p:nvPicPr>
          <p:cNvPr id="2052" name="Picture 4" descr="Este posibil ca imaginea sÄ conÅ£inÄ: 4 persoane, interior"/>
          <p:cNvPicPr>
            <a:picLocks noChangeAspect="1" noChangeArrowheads="1"/>
          </p:cNvPicPr>
          <p:nvPr/>
        </p:nvPicPr>
        <p:blipFill>
          <a:blip r:embed="rId2" cstate="print"/>
          <a:srcRect/>
          <a:stretch>
            <a:fillRect/>
          </a:stretch>
        </p:blipFill>
        <p:spPr bwMode="auto">
          <a:xfrm>
            <a:off x="2819400" y="1143000"/>
            <a:ext cx="1905000" cy="1905000"/>
          </a:xfrm>
          <a:prstGeom prst="rect">
            <a:avLst/>
          </a:prstGeom>
          <a:noFill/>
        </p:spPr>
      </p:pic>
      <p:pic>
        <p:nvPicPr>
          <p:cNvPr id="2054" name="Picture 6" descr="Este posibil ca imaginea sÄ conÅ£inÄ: 5 persoane, oameni stÃ¢nd jos, masÄ Åi interior"/>
          <p:cNvPicPr>
            <a:picLocks noChangeAspect="1" noChangeArrowheads="1"/>
          </p:cNvPicPr>
          <p:nvPr/>
        </p:nvPicPr>
        <p:blipFill>
          <a:blip r:embed="rId3" cstate="print"/>
          <a:srcRect/>
          <a:stretch>
            <a:fillRect/>
          </a:stretch>
        </p:blipFill>
        <p:spPr bwMode="auto">
          <a:xfrm>
            <a:off x="838200" y="3429000"/>
            <a:ext cx="1905000" cy="1905000"/>
          </a:xfrm>
          <a:prstGeom prst="rect">
            <a:avLst/>
          </a:prstGeom>
          <a:noFill/>
        </p:spPr>
      </p:pic>
      <p:pic>
        <p:nvPicPr>
          <p:cNvPr id="2056" name="Picture 8" descr="Este posibil ca imaginea sÄ conÅ£inÄ: 8 persoane, persoane zÃ¢mbind, mulÅ£ime"/>
          <p:cNvPicPr>
            <a:picLocks noChangeAspect="1" noChangeArrowheads="1"/>
          </p:cNvPicPr>
          <p:nvPr/>
        </p:nvPicPr>
        <p:blipFill>
          <a:blip r:embed="rId4" cstate="print"/>
          <a:srcRect/>
          <a:stretch>
            <a:fillRect/>
          </a:stretch>
        </p:blipFill>
        <p:spPr bwMode="auto">
          <a:xfrm>
            <a:off x="2895600" y="3352800"/>
            <a:ext cx="1905000" cy="1905000"/>
          </a:xfrm>
          <a:prstGeom prst="rect">
            <a:avLst/>
          </a:prstGeom>
          <a:noFill/>
        </p:spPr>
      </p:pic>
      <p:pic>
        <p:nvPicPr>
          <p:cNvPr id="2058" name="Picture 10" descr="Este posibil ca imaginea sÄ conÅ£inÄ: 1 persoanÄ, stÃ¢nd Ã®n picioare, mulÅ£ime Åi interior"/>
          <p:cNvPicPr>
            <a:picLocks noChangeAspect="1" noChangeArrowheads="1"/>
          </p:cNvPicPr>
          <p:nvPr/>
        </p:nvPicPr>
        <p:blipFill>
          <a:blip r:embed="rId5" cstate="print"/>
          <a:srcRect/>
          <a:stretch>
            <a:fillRect/>
          </a:stretch>
        </p:blipFill>
        <p:spPr bwMode="auto">
          <a:xfrm>
            <a:off x="762000" y="1295400"/>
            <a:ext cx="1905000" cy="190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4191000" cy="838200"/>
          </a:xfrm>
          <a:solidFill>
            <a:schemeClr val="tx2">
              <a:lumMod val="60000"/>
              <a:lumOff val="40000"/>
            </a:schemeClr>
          </a:solidFill>
        </p:spPr>
        <p:txBody>
          <a:bodyPr/>
          <a:lstStyle/>
          <a:p>
            <a:r>
              <a:rPr lang="ro-RO" dirty="0" smtClean="0"/>
              <a:t>Târgul de crăciun</a:t>
            </a:r>
            <a:endParaRPr lang="en-US" dirty="0"/>
          </a:p>
        </p:txBody>
      </p:sp>
      <p:sp>
        <p:nvSpPr>
          <p:cNvPr id="3" name="Text Placeholder 2"/>
          <p:cNvSpPr>
            <a:spLocks noGrp="1"/>
          </p:cNvSpPr>
          <p:nvPr>
            <p:ph type="body" sz="half" idx="2"/>
          </p:nvPr>
        </p:nvSpPr>
        <p:spPr>
          <a:xfrm>
            <a:off x="5389098" y="1752600"/>
            <a:ext cx="3429000" cy="3451274"/>
          </a:xfrm>
        </p:spPr>
        <p:txBody>
          <a:bodyPr>
            <a:normAutofit/>
          </a:bodyPr>
          <a:lstStyle/>
          <a:p>
            <a:r>
              <a:rPr lang="ro-RO" sz="1800" b="1" dirty="0" smtClean="0"/>
              <a:t>	</a:t>
            </a:r>
            <a:r>
              <a:rPr lang="en-US" sz="1800" b="1" dirty="0" err="1" smtClean="0"/>
              <a:t>Anual</a:t>
            </a:r>
            <a:r>
              <a:rPr lang="ro-RO" sz="1800" b="1" dirty="0" smtClean="0"/>
              <a:t>,</a:t>
            </a:r>
            <a:r>
              <a:rPr lang="en-US" sz="1800" b="1" dirty="0" smtClean="0"/>
              <a:t> </a:t>
            </a:r>
            <a:r>
              <a:rPr lang="ro-RO" sz="1800" b="1" dirty="0" smtClean="0"/>
              <a:t> școala noastră î</a:t>
            </a:r>
            <a:r>
              <a:rPr lang="en-US" sz="1800" b="1" dirty="0" err="1" smtClean="0"/>
              <a:t>nt</a:t>
            </a:r>
            <a:r>
              <a:rPr lang="ro-RO" sz="1800" b="1" dirty="0" smtClean="0"/>
              <a:t>â</a:t>
            </a:r>
            <a:r>
              <a:rPr lang="en-US" sz="1800" b="1" dirty="0" err="1" smtClean="0"/>
              <a:t>mpin</a:t>
            </a:r>
            <a:r>
              <a:rPr lang="ro-RO" sz="1800" b="1" dirty="0" smtClean="0"/>
              <a:t>ă</a:t>
            </a:r>
            <a:r>
              <a:rPr lang="en-US" sz="1800" b="1" dirty="0" smtClean="0"/>
              <a:t> s</a:t>
            </a:r>
            <a:r>
              <a:rPr lang="ro-RO" sz="1800" b="1" dirty="0" smtClean="0"/>
              <a:t>ă</a:t>
            </a:r>
            <a:r>
              <a:rPr lang="en-US" sz="1800" b="1" dirty="0" err="1" smtClean="0"/>
              <a:t>rb</a:t>
            </a:r>
            <a:r>
              <a:rPr lang="ro-RO" sz="1800" b="1" dirty="0" smtClean="0"/>
              <a:t>ă</a:t>
            </a:r>
            <a:r>
              <a:rPr lang="en-US" sz="1800" b="1" dirty="0" err="1" smtClean="0"/>
              <a:t>torile</a:t>
            </a:r>
            <a:r>
              <a:rPr lang="en-US" sz="1800" b="1" dirty="0" smtClean="0"/>
              <a:t> </a:t>
            </a:r>
            <a:r>
              <a:rPr lang="ro-RO" sz="1800" b="1" dirty="0" smtClean="0"/>
              <a:t> de iarnă prin organizarea unor ateliere de lucru în cadrul cărora elevii confecționează obiecte specifice sărbătorii Crăciunului. </a:t>
            </a:r>
          </a:p>
          <a:p>
            <a:r>
              <a:rPr lang="ro-RO" sz="1800" b="1" dirty="0" smtClean="0"/>
              <a:t>	Obiectele lucrate cu măiestrie și mult talent sunt vândute la Târgul de Crăciun sau sunt folosite pentru a decora sălile de clasă în spiritul sărbătorii Nașterii Domnului.</a:t>
            </a:r>
            <a:endParaRPr lang="en-US" sz="1800" dirty="0"/>
          </a:p>
        </p:txBody>
      </p:sp>
      <p:pic>
        <p:nvPicPr>
          <p:cNvPr id="22530" name="Picture 2" descr="Este posibil ca imaginea sÄ conÅ£inÄ: unul sau mai mulÅ£i oameni"/>
          <p:cNvPicPr>
            <a:picLocks noChangeAspect="1" noChangeArrowheads="1"/>
          </p:cNvPicPr>
          <p:nvPr/>
        </p:nvPicPr>
        <p:blipFill>
          <a:blip r:embed="rId2" cstate="print"/>
          <a:srcRect/>
          <a:stretch>
            <a:fillRect/>
          </a:stretch>
        </p:blipFill>
        <p:spPr bwMode="auto">
          <a:xfrm rot="21338871">
            <a:off x="755208" y="1209194"/>
            <a:ext cx="1993047" cy="1905000"/>
          </a:xfrm>
          <a:prstGeom prst="rect">
            <a:avLst/>
          </a:prstGeom>
          <a:noFill/>
        </p:spPr>
      </p:pic>
      <p:pic>
        <p:nvPicPr>
          <p:cNvPr id="22532" name="Picture 4" descr="Este posibil ca imaginea sÄ conÅ£inÄ: 7 persoane, oameni stÃ¢nd jos Åi interior"/>
          <p:cNvPicPr>
            <a:picLocks noChangeAspect="1" noChangeArrowheads="1"/>
          </p:cNvPicPr>
          <p:nvPr/>
        </p:nvPicPr>
        <p:blipFill>
          <a:blip r:embed="rId3" cstate="print"/>
          <a:srcRect/>
          <a:stretch>
            <a:fillRect/>
          </a:stretch>
        </p:blipFill>
        <p:spPr bwMode="auto">
          <a:xfrm>
            <a:off x="2895600" y="3124200"/>
            <a:ext cx="1905000" cy="1905000"/>
          </a:xfrm>
          <a:prstGeom prst="rect">
            <a:avLst/>
          </a:prstGeom>
          <a:noFill/>
        </p:spPr>
      </p:pic>
      <p:pic>
        <p:nvPicPr>
          <p:cNvPr id="22534" name="Picture 6" descr="Este posibil ca imaginea sÄ conÅ£inÄ: 2 persoane, oameni Ã®n picioare Åi interior"/>
          <p:cNvPicPr>
            <a:picLocks noChangeAspect="1" noChangeArrowheads="1"/>
          </p:cNvPicPr>
          <p:nvPr/>
        </p:nvPicPr>
        <p:blipFill>
          <a:blip r:embed="rId4" cstate="print"/>
          <a:srcRect/>
          <a:stretch>
            <a:fillRect/>
          </a:stretch>
        </p:blipFill>
        <p:spPr bwMode="auto">
          <a:xfrm>
            <a:off x="838200" y="3200400"/>
            <a:ext cx="2057400" cy="2057400"/>
          </a:xfrm>
          <a:prstGeom prst="rect">
            <a:avLst/>
          </a:prstGeom>
          <a:noFill/>
        </p:spPr>
      </p:pic>
      <p:pic>
        <p:nvPicPr>
          <p:cNvPr id="22536" name="Picture 8" descr="Este posibil ca imaginea sÄ conÅ£inÄ: 5 persoane, oameni Ã®n picioare, mulÅ£ime Åi interior"/>
          <p:cNvPicPr>
            <a:picLocks noChangeAspect="1" noChangeArrowheads="1"/>
          </p:cNvPicPr>
          <p:nvPr/>
        </p:nvPicPr>
        <p:blipFill>
          <a:blip r:embed="rId5" cstate="print"/>
          <a:srcRect/>
          <a:stretch>
            <a:fillRect/>
          </a:stretch>
        </p:blipFill>
        <p:spPr bwMode="auto">
          <a:xfrm>
            <a:off x="2895600" y="1143000"/>
            <a:ext cx="1905000" cy="190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2400"/>
            <a:ext cx="3865098" cy="1600200"/>
          </a:xfrm>
          <a:solidFill>
            <a:schemeClr val="tx2">
              <a:lumMod val="60000"/>
              <a:lumOff val="40000"/>
            </a:schemeClr>
          </a:solidFill>
        </p:spPr>
        <p:txBody>
          <a:bodyPr/>
          <a:lstStyle/>
          <a:p>
            <a:r>
              <a:rPr lang="ro-RO" i="1" dirty="0" smtClean="0"/>
              <a:t>Şcoala de vară ”FUNNY SCHOOL”</a:t>
            </a:r>
            <a:r>
              <a:rPr lang="en-US" dirty="0" smtClean="0"/>
              <a:t/>
            </a:r>
            <a:br>
              <a:rPr lang="en-US" dirty="0" smtClean="0"/>
            </a:br>
            <a:endParaRPr lang="en-US" dirty="0"/>
          </a:p>
        </p:txBody>
      </p:sp>
      <p:sp>
        <p:nvSpPr>
          <p:cNvPr id="3" name="Text Placeholder 2"/>
          <p:cNvSpPr>
            <a:spLocks noGrp="1"/>
          </p:cNvSpPr>
          <p:nvPr>
            <p:ph type="body" sz="half" idx="2"/>
          </p:nvPr>
        </p:nvSpPr>
        <p:spPr>
          <a:xfrm>
            <a:off x="5257800" y="2133600"/>
            <a:ext cx="3733800" cy="4191000"/>
          </a:xfrm>
        </p:spPr>
        <p:txBody>
          <a:bodyPr>
            <a:normAutofit/>
          </a:bodyPr>
          <a:lstStyle/>
          <a:p>
            <a:r>
              <a:rPr lang="ro-RO" b="1" dirty="0" smtClean="0"/>
              <a:t> 	</a:t>
            </a:r>
            <a:r>
              <a:rPr lang="ro-RO" sz="1700" b="1" dirty="0" smtClean="0"/>
              <a:t>Proiectul ”Școala de vară” a fost iniţiat în anul 2012, din dorința de a veni în întâmpinarea părinților care doresc să le ofere copiilor lor activități extrașcolare și extracurriculare în timpul vacanței de vară. </a:t>
            </a:r>
          </a:p>
          <a:p>
            <a:r>
              <a:rPr lang="ro-RO" sz="1700" b="1" dirty="0" smtClean="0"/>
              <a:t>	Astfel, Școala Gimnazială ”Dimitrie Cantemir” vine în sprijinul acestor părinți, la fiecare final de an școlar, cu o variată ofertă de activități susținute de câteva cadre didactice ale școlii, coordonate de doamna învățătoare prof. înv. primar </a:t>
            </a:r>
            <a:r>
              <a:rPr lang="ro-RO" sz="1700" b="1" i="1" dirty="0" smtClean="0"/>
              <a:t>Elena Mure</a:t>
            </a:r>
            <a:r>
              <a:rPr lang="ro-RO" sz="1700" b="1" dirty="0" smtClean="0"/>
              <a:t>șan, realizate împreună cu parteneri economici și alți colaboratori. </a:t>
            </a:r>
            <a:endParaRPr lang="en-US" sz="1700" b="1" dirty="0"/>
          </a:p>
        </p:txBody>
      </p:sp>
      <p:pic>
        <p:nvPicPr>
          <p:cNvPr id="5" name="Picture 4" descr="D:\Picture 018.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1143000"/>
            <a:ext cx="2057400" cy="1752600"/>
          </a:xfrm>
          <a:prstGeom prst="rect">
            <a:avLst/>
          </a:prstGeom>
          <a:noFill/>
          <a:ln>
            <a:noFill/>
          </a:ln>
        </p:spPr>
      </p:pic>
      <p:pic>
        <p:nvPicPr>
          <p:cNvPr id="6" name="Picture 5" descr="D:\Picture 286.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971800" y="3124200"/>
            <a:ext cx="1981200" cy="1752600"/>
          </a:xfrm>
          <a:prstGeom prst="rect">
            <a:avLst/>
          </a:prstGeom>
          <a:noFill/>
          <a:ln>
            <a:noFill/>
          </a:ln>
        </p:spPr>
      </p:pic>
      <p:pic>
        <p:nvPicPr>
          <p:cNvPr id="7" name="Picture 6" descr="D:\Picture 397.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667000" y="1066800"/>
            <a:ext cx="2103120" cy="1828800"/>
          </a:xfrm>
          <a:prstGeom prst="rect">
            <a:avLst/>
          </a:prstGeom>
          <a:noFill/>
          <a:ln>
            <a:noFill/>
          </a:ln>
          <a:effectLst>
            <a:innerShdw blurRad="114300">
              <a:prstClr val="black"/>
            </a:innerShdw>
          </a:effectLst>
        </p:spPr>
      </p:pic>
      <p:pic>
        <p:nvPicPr>
          <p:cNvPr id="8" name="Picture 7" descr="D:\DSCN0769.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5800" y="3124200"/>
            <a:ext cx="2133600" cy="18503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0"/>
            <a:ext cx="4191000" cy="1676400"/>
          </a:xfrm>
          <a:solidFill>
            <a:schemeClr val="tx2">
              <a:lumMod val="60000"/>
              <a:lumOff val="40000"/>
            </a:schemeClr>
          </a:solidFill>
        </p:spPr>
        <p:txBody>
          <a:bodyPr>
            <a:normAutofit/>
          </a:bodyPr>
          <a:lstStyle/>
          <a:p>
            <a:r>
              <a:rPr lang="en-US" dirty="0" err="1" smtClean="0"/>
              <a:t>Clubul</a:t>
            </a:r>
            <a:r>
              <a:rPr lang="en-US" dirty="0" smtClean="0"/>
              <a:t> de </a:t>
            </a:r>
            <a:r>
              <a:rPr lang="en-US" dirty="0" err="1" smtClean="0"/>
              <a:t>pictură</a:t>
            </a:r>
            <a:r>
              <a:rPr lang="en-US" dirty="0" smtClean="0"/>
              <a:t>   </a:t>
            </a:r>
            <a:br>
              <a:rPr lang="en-US" dirty="0" smtClean="0"/>
            </a:br>
            <a:r>
              <a:rPr lang="en-US" dirty="0" smtClean="0"/>
              <a:t>     </a:t>
            </a:r>
            <a:r>
              <a:rPr lang="ro-RO" dirty="0" smtClean="0"/>
              <a:t>”MICUL PICTOR”</a:t>
            </a:r>
            <a:r>
              <a:rPr lang="en-US" dirty="0" smtClean="0"/>
              <a:t/>
            </a:r>
            <a:br>
              <a:rPr lang="en-US" dirty="0" smtClean="0"/>
            </a:br>
            <a:endParaRPr lang="en-US" dirty="0"/>
          </a:p>
        </p:txBody>
      </p:sp>
      <p:sp>
        <p:nvSpPr>
          <p:cNvPr id="3" name="Text Placeholder 2"/>
          <p:cNvSpPr>
            <a:spLocks noGrp="1"/>
          </p:cNvSpPr>
          <p:nvPr>
            <p:ph type="body" sz="half" idx="2"/>
          </p:nvPr>
        </p:nvSpPr>
        <p:spPr>
          <a:xfrm>
            <a:off x="5410200" y="2286000"/>
            <a:ext cx="3429000" cy="4267200"/>
          </a:xfrm>
        </p:spPr>
        <p:txBody>
          <a:bodyPr>
            <a:normAutofit/>
          </a:bodyPr>
          <a:lstStyle/>
          <a:p>
            <a:r>
              <a:rPr lang="ro-RO" dirty="0" smtClean="0"/>
              <a:t>	</a:t>
            </a:r>
            <a:r>
              <a:rPr lang="ro-RO" sz="1700" b="1" dirty="0" smtClean="0"/>
              <a:t>Î</a:t>
            </a:r>
            <a:r>
              <a:rPr lang="en-US" sz="1700" b="1" dirty="0" err="1" smtClean="0"/>
              <a:t>nfiin</a:t>
            </a:r>
            <a:r>
              <a:rPr lang="ro-RO" sz="1700" b="1" dirty="0" smtClean="0"/>
              <a:t>ț</a:t>
            </a:r>
            <a:r>
              <a:rPr lang="en-US" sz="1700" b="1" dirty="0" smtClean="0"/>
              <a:t>at </a:t>
            </a:r>
            <a:r>
              <a:rPr lang="ro-RO" sz="1700" b="1" dirty="0" smtClean="0"/>
              <a:t>î</a:t>
            </a:r>
            <a:r>
              <a:rPr lang="en-US" sz="1700" b="1" dirty="0" smtClean="0"/>
              <a:t>n </a:t>
            </a:r>
            <a:r>
              <a:rPr lang="en-US" sz="1700" b="1" dirty="0" err="1" smtClean="0"/>
              <a:t>urm</a:t>
            </a:r>
            <a:r>
              <a:rPr lang="ro-RO" sz="1700" b="1" dirty="0" smtClean="0"/>
              <a:t>ă</a:t>
            </a:r>
            <a:r>
              <a:rPr lang="en-US" sz="1700" b="1" dirty="0" smtClean="0"/>
              <a:t> cu </a:t>
            </a:r>
            <a:r>
              <a:rPr lang="ro-RO" sz="1700" b="1" dirty="0" smtClean="0"/>
              <a:t>7 ani, Clubul de pictură are ca scop dezvoltarea aptitudinilor artistice și creative ale elevilor, fiind și o bună modalitate de recreere în tumultul cunoașterii. </a:t>
            </a:r>
          </a:p>
          <a:p>
            <a:r>
              <a:rPr lang="ro-RO" sz="1700" b="1" dirty="0" smtClean="0"/>
              <a:t>	O dată pătrunși în lumea fascinantă a culorilor, copiii au învățat cum să le folosească, să le recunoască și să le combine, cum să se exprime prin diverse tehnici de pictură, cum să utilizeze materialele pornind de la conceptul celor 3 R (Refolosire-Reconditionare-Reutilizare). </a:t>
            </a:r>
            <a:endParaRPr lang="en-US" sz="1700" b="1" dirty="0" smtClean="0"/>
          </a:p>
          <a:p>
            <a:endParaRPr lang="en-US" sz="1700" b="1" dirty="0"/>
          </a:p>
        </p:txBody>
      </p:sp>
      <p:pic>
        <p:nvPicPr>
          <p:cNvPr id="1027" name="Picture 3" descr="C:\Users\User\Desktop\VALI\PROIECTE\proiecte 2015-2016\revista 2016\6 ne distringem prin\8 ne distingem prin\FB_IMG_1458373079476.jpg"/>
          <p:cNvPicPr>
            <a:picLocks noChangeAspect="1" noChangeArrowheads="1"/>
          </p:cNvPicPr>
          <p:nvPr/>
        </p:nvPicPr>
        <p:blipFill>
          <a:blip r:embed="rId2" cstate="print"/>
          <a:srcRect/>
          <a:stretch>
            <a:fillRect/>
          </a:stretch>
        </p:blipFill>
        <p:spPr bwMode="auto">
          <a:xfrm>
            <a:off x="609600" y="1143000"/>
            <a:ext cx="2921000" cy="2190750"/>
          </a:xfrm>
          <a:prstGeom prst="rect">
            <a:avLst/>
          </a:prstGeom>
          <a:noFill/>
        </p:spPr>
      </p:pic>
      <p:pic>
        <p:nvPicPr>
          <p:cNvPr id="1028" name="Picture 4" descr="C:\Users\User\Desktop\VALI\PROIECTE\proiecte 2015-2016\revista 2016\6 ne distringem prin\8 ne distingem prin\FB_IMG_1458373246347.jpg"/>
          <p:cNvPicPr>
            <a:picLocks noChangeAspect="1" noChangeArrowheads="1"/>
          </p:cNvPicPr>
          <p:nvPr/>
        </p:nvPicPr>
        <p:blipFill>
          <a:blip r:embed="rId3" cstate="print"/>
          <a:srcRect/>
          <a:stretch>
            <a:fillRect/>
          </a:stretch>
        </p:blipFill>
        <p:spPr bwMode="auto">
          <a:xfrm>
            <a:off x="3333750" y="1905000"/>
            <a:ext cx="2000250" cy="2667000"/>
          </a:xfrm>
          <a:prstGeom prst="rect">
            <a:avLst/>
          </a:prstGeom>
          <a:noFill/>
        </p:spPr>
      </p:pic>
      <p:pic>
        <p:nvPicPr>
          <p:cNvPr id="1029" name="Picture 5" descr="C:\Users\User\Desktop\VALI\PROIECTE\proiecte 2015-2016\revista 2016\6 ne distringem prin\8 ne distingem prin\FB_IMG_1458373486487.jpg"/>
          <p:cNvPicPr>
            <a:picLocks noChangeAspect="1" noChangeArrowheads="1"/>
          </p:cNvPicPr>
          <p:nvPr/>
        </p:nvPicPr>
        <p:blipFill>
          <a:blip r:embed="rId4" cstate="print"/>
          <a:srcRect/>
          <a:stretch>
            <a:fillRect/>
          </a:stretch>
        </p:blipFill>
        <p:spPr bwMode="auto">
          <a:xfrm>
            <a:off x="685800" y="3429000"/>
            <a:ext cx="2641600" cy="1981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220</TotalTime>
  <Words>51</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Opulent</vt:lpstr>
      <vt:lpstr>Activități extrașcolare</vt:lpstr>
      <vt:lpstr>Acţiuni de ecologizare  - acţiuni de responsabilizare </vt:lpstr>
      <vt:lpstr>Formația corală, o emblemă a Școlii Cantemir </vt:lpstr>
      <vt:lpstr>Proiect educațional        ”ORA ROMÂNIEI”</vt:lpstr>
      <vt:lpstr>FESTIVALUL JUDEȚEAN DE COLINDE ”ASTĂZI S-A NĂSCUT HRISTOS!” </vt:lpstr>
      <vt:lpstr>Târgul de mărțișoare</vt:lpstr>
      <vt:lpstr>Târgul de crăciun</vt:lpstr>
      <vt:lpstr>Şcoala de vară ”FUNNY SCHOOL” </vt:lpstr>
      <vt:lpstr>Clubul de pictură         ”MICUL PICTOR” </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Activități extrașcolare</dc:title>
  <dc:creator>User</dc:creator>
  <cp:lastModifiedBy>User</cp:lastModifiedBy>
  <cp:revision>39</cp:revision>
  <dcterms:created xsi:type="dcterms:W3CDTF">2006-08-16T00:00:00Z</dcterms:created>
  <dcterms:modified xsi:type="dcterms:W3CDTF">2018-11-27T11:18:29Z</dcterms:modified>
</cp:coreProperties>
</file>