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4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828800"/>
          </a:xfrm>
        </p:spPr>
        <p:txBody>
          <a:bodyPr/>
          <a:lstStyle/>
          <a:p>
            <a:pPr algn="ctr"/>
            <a:r>
              <a:rPr lang="ro-RO" dirty="0" smtClean="0"/>
              <a:t>PROIECTE INTERNAȚIONALE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914400"/>
          </a:xfrm>
        </p:spPr>
        <p:txBody>
          <a:bodyPr/>
          <a:lstStyle/>
          <a:p>
            <a:pPr algn="ctr"/>
            <a:r>
              <a:rPr lang="ro-RO" b="1" dirty="0" smtClean="0"/>
              <a:t>ȘCOALA GIMNAZIALĂ ”DIMITRIE CANTEMIR” </a:t>
            </a:r>
          </a:p>
          <a:p>
            <a:pPr algn="ctr"/>
            <a:r>
              <a:rPr lang="ro-RO" b="1" dirty="0" smtClean="0"/>
              <a:t>BAIA MARE</a:t>
            </a:r>
            <a:endParaRPr lang="ro-RO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838200" cy="762000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o-RO" i="1" dirty="0" smtClean="0">
                <a:solidFill>
                  <a:srgbClr val="800000"/>
                </a:solidFill>
                <a:latin typeface="Times New Roman" pitchFamily="18" charset="0"/>
              </a:rPr>
              <a:t>Proiecte eTwinning</a:t>
            </a:r>
            <a:br>
              <a:rPr lang="ro-RO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o-RO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o-RO" sz="3100" i="1" dirty="0" smtClean="0">
                <a:solidFill>
                  <a:srgbClr val="800000"/>
                </a:solidFill>
                <a:latin typeface="Times New Roman" pitchFamily="18" charset="0"/>
              </a:rPr>
              <a:t>”My beloved book</a:t>
            </a:r>
            <a:r>
              <a:rPr lang="ro-RO" sz="3100" i="1" dirty="0" smtClean="0">
                <a:solidFill>
                  <a:srgbClr val="800000"/>
                </a:solidFill>
                <a:latin typeface="Times New Roman" pitchFamily="18" charset="0"/>
              </a:rPr>
              <a:t>”</a:t>
            </a:r>
            <a:r>
              <a:rPr lang="en-US" sz="3100" i="1" dirty="0" smtClean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ro-RO" sz="3100" i="1" dirty="0" smtClean="0">
                <a:solidFill>
                  <a:srgbClr val="800000"/>
                </a:solidFill>
                <a:latin typeface="Times New Roman" pitchFamily="18" charset="0"/>
              </a:rPr>
              <a:t>”</a:t>
            </a:r>
            <a:r>
              <a:rPr lang="en-US" sz="3100" i="1" dirty="0" smtClean="0">
                <a:solidFill>
                  <a:srgbClr val="800000"/>
                </a:solidFill>
                <a:latin typeface="Times New Roman" pitchFamily="18" charset="0"/>
              </a:rPr>
              <a:t>Funny letters/alphabet”</a:t>
            </a:r>
            <a:r>
              <a:rPr lang="ro-RO" sz="3100" i="1" dirty="0" smtClean="0">
                <a:solidFill>
                  <a:srgbClr val="800000"/>
                </a:solidFill>
                <a:latin typeface="Times New Roman" pitchFamily="18" charset="0"/>
              </a:rPr>
              <a:t>, ”The portrait of the tree”, ”Bunny, chick...it</a:t>
            </a:r>
            <a:r>
              <a:rPr lang="en-US" sz="3100" i="1" dirty="0" smtClean="0">
                <a:solidFill>
                  <a:srgbClr val="800000"/>
                </a:solidFill>
                <a:latin typeface="Times New Roman" pitchFamily="18" charset="0"/>
              </a:rPr>
              <a:t>`s</a:t>
            </a:r>
            <a:r>
              <a:rPr lang="ro-RO" sz="3100" i="1" dirty="0" smtClean="0">
                <a:solidFill>
                  <a:srgbClr val="800000"/>
                </a:solidFill>
                <a:latin typeface="Times New Roman" pitchFamily="18" charset="0"/>
              </a:rPr>
              <a:t> Easter”, Why2?”</a:t>
            </a:r>
            <a:endParaRPr lang="en-US" sz="3100" dirty="0"/>
          </a:p>
        </p:txBody>
      </p:sp>
      <p:pic>
        <p:nvPicPr>
          <p:cNvPr id="23555" name="Picture 3" descr="C:\Users\User\Desktop\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2590800" cy="1814513"/>
          </a:xfrm>
          <a:prstGeom prst="rect">
            <a:avLst/>
          </a:prstGeom>
          <a:noFill/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791200" y="1828800"/>
          <a:ext cx="2870947" cy="2218459"/>
        </p:xfrm>
        <a:graphic>
          <a:graphicData uri="http://schemas.openxmlformats.org/presentationml/2006/ole">
            <p:oleObj spid="_x0000_s23554" name="Acrobat Document" r:id="rId4" imgW="7543665" imgH="5829194" progId="AcroExch.Document.DC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3400" y="1828800"/>
          <a:ext cx="2743200" cy="2119746"/>
        </p:xfrm>
        <a:graphic>
          <a:graphicData uri="http://schemas.openxmlformats.org/presentationml/2006/ole">
            <p:oleObj spid="_x0000_s23555" name="Acrobat Document" r:id="rId5" imgW="7543665" imgH="5829194" progId="AcroExch.Document.DC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791200" y="4114800"/>
          <a:ext cx="2785781" cy="2152649"/>
        </p:xfrm>
        <a:graphic>
          <a:graphicData uri="http://schemas.openxmlformats.org/presentationml/2006/ole">
            <p:oleObj spid="_x0000_s23556" name="Acrobat Document" r:id="rId6" imgW="7543665" imgH="5829194" progId="AcroExch.Document.DC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33400" y="3962400"/>
          <a:ext cx="2895600" cy="2237509"/>
        </p:xfrm>
        <a:graphic>
          <a:graphicData uri="http://schemas.openxmlformats.org/presentationml/2006/ole">
            <p:oleObj spid="_x0000_s23557" name="Acrobat Document" r:id="rId7" imgW="7543665" imgH="5829194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o-RO" sz="2800" b="1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o-RO" sz="2800" b="1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o-RO" sz="2800" b="1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o-RO" sz="2800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GB" sz="2200" b="1" i="1" dirty="0" smtClean="0">
                <a:solidFill>
                  <a:srgbClr val="800000"/>
                </a:solidFill>
                <a:latin typeface="Times New Roman" pitchFamily="18" charset="0"/>
              </a:rPr>
              <a:t>COMENIUS 1 – P</a:t>
            </a:r>
            <a: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  <a:t>ROIECTE ȘCOLARE</a:t>
            </a:r>
            <a:r>
              <a:rPr lang="en-GB" sz="2200" b="1" i="1" dirty="0" smtClean="0">
                <a:solidFill>
                  <a:srgbClr val="800000"/>
                </a:solidFill>
                <a:latin typeface="Times New Roman" pitchFamily="18" charset="0"/>
              </a:rPr>
              <a:t> 04-PS-96-MM-DE </a:t>
            </a:r>
            <a: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  <a:t>„Contemporary Europe</a:t>
            </a:r>
            <a:r>
              <a:rPr lang="en-US" sz="22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  <a:t>Community in Customs and Tradition” </a:t>
            </a:r>
            <a:b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22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  <a:t>2004-2007</a:t>
            </a:r>
            <a:r>
              <a:rPr lang="en-US" sz="2800" b="1" i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o-R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218764"/>
            <a:ext cx="8534400" cy="4343400"/>
          </a:xfrm>
        </p:spPr>
        <p:txBody>
          <a:bodyPr>
            <a:normAutofit/>
          </a:bodyPr>
          <a:lstStyle/>
          <a:p>
            <a:pPr>
              <a:buNone/>
            </a:pPr>
            <a:endParaRPr lang="ro-RO" sz="24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o-RO" sz="2000" b="1" dirty="0" smtClean="0">
                <a:latin typeface="Times New Roman" pitchFamily="18" charset="0"/>
              </a:rPr>
              <a:t>Echipa</a:t>
            </a:r>
            <a:r>
              <a:rPr lang="en-US" sz="2000" b="1" dirty="0" smtClean="0">
                <a:latin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</a:rPr>
              <a:t>proiect</a:t>
            </a:r>
            <a:r>
              <a:rPr lang="en-US" sz="2400" dirty="0" smtClean="0">
                <a:latin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</a:rPr>
              <a:t>Delia B</a:t>
            </a:r>
            <a:r>
              <a:rPr lang="ro-RO" sz="2000" dirty="0" smtClean="0">
                <a:latin typeface="Times New Roman" pitchFamily="18" charset="0"/>
              </a:rPr>
              <a:t>î</a:t>
            </a:r>
            <a:r>
              <a:rPr lang="en-US" sz="2000" dirty="0" err="1" smtClean="0">
                <a:latin typeface="Times New Roman" pitchFamily="18" charset="0"/>
              </a:rPr>
              <a:t>rle</a:t>
            </a:r>
            <a:r>
              <a:rPr lang="en-US" sz="2000" dirty="0" smtClean="0">
                <a:latin typeface="Times New Roman" pitchFamily="18" charset="0"/>
              </a:rPr>
              <a:t>, Gavril </a:t>
            </a:r>
            <a:r>
              <a:rPr lang="en-US" sz="2000" dirty="0" err="1" smtClean="0">
                <a:latin typeface="Times New Roman" pitchFamily="18" charset="0"/>
              </a:rPr>
              <a:t>Pa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 smtClean="0">
                <a:latin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Simion</a:t>
            </a:r>
            <a:r>
              <a:rPr lang="en-US" sz="2000" dirty="0" smtClean="0">
                <a:latin typeface="Times New Roman" pitchFamily="18" charset="0"/>
              </a:rPr>
              <a:t> Pop, </a:t>
            </a:r>
            <a:r>
              <a:rPr lang="en-US" sz="2000" dirty="0" err="1" smtClean="0">
                <a:latin typeface="Times New Roman" pitchFamily="18" charset="0"/>
              </a:rPr>
              <a:t>Florica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Satmari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ro-RO" sz="2000" dirty="0" smtClean="0">
                <a:latin typeface="Times New Roman" pitchFamily="18" charset="0"/>
              </a:rPr>
              <a:t>  </a:t>
            </a:r>
          </a:p>
          <a:p>
            <a:pPr>
              <a:buNone/>
            </a:pPr>
            <a:r>
              <a:rPr lang="ro-RO" sz="2000" dirty="0" smtClean="0">
                <a:latin typeface="Times New Roman" pitchFamily="18" charset="0"/>
              </a:rPr>
              <a:t>                                 L</a:t>
            </a:r>
            <a:r>
              <a:rPr lang="en-US" sz="2000" dirty="0" err="1" smtClean="0">
                <a:latin typeface="Times New Roman" pitchFamily="18" charset="0"/>
              </a:rPr>
              <a:t>umini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 smtClean="0">
                <a:latin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</a:rPr>
              <a:t> Susan, Maria </a:t>
            </a:r>
            <a:r>
              <a:rPr lang="en-US" sz="2000" dirty="0" err="1" smtClean="0">
                <a:latin typeface="Times New Roman" pitchFamily="18" charset="0"/>
              </a:rPr>
              <a:t>Mihnea</a:t>
            </a:r>
            <a:endParaRPr lang="ro-RO" sz="20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</a:rPr>
              <a:t>Parteneri</a:t>
            </a:r>
            <a:r>
              <a:rPr lang="en-US" sz="2000" b="1" dirty="0" smtClean="0">
                <a:latin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</a:rPr>
              <a:t>Germania, </a:t>
            </a:r>
            <a:r>
              <a:rPr lang="en-US" sz="2000" dirty="0" err="1" smtClean="0">
                <a:latin typeface="Times New Roman" pitchFamily="18" charset="0"/>
              </a:rPr>
              <a:t>Spania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Lituania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Polonia,Turcia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Grecia</a:t>
            </a:r>
            <a:r>
              <a:rPr lang="en-US" sz="2000" dirty="0" smtClean="0">
                <a:latin typeface="Times New Roman" pitchFamily="18" charset="0"/>
              </a:rPr>
              <a:t>, Rom</a:t>
            </a:r>
            <a:r>
              <a:rPr lang="ro-RO" sz="2000" dirty="0" smtClean="0">
                <a:latin typeface="Times New Roman" pitchFamily="18" charset="0"/>
              </a:rPr>
              <a:t>â</a:t>
            </a:r>
            <a:r>
              <a:rPr lang="en-US" sz="2000" dirty="0" err="1" smtClean="0">
                <a:latin typeface="Times New Roman" pitchFamily="18" charset="0"/>
              </a:rPr>
              <a:t>nia</a:t>
            </a:r>
            <a:endParaRPr lang="en-US" sz="2000" dirty="0" smtClean="0">
              <a:latin typeface="Times New Roman" pitchFamily="18" charset="0"/>
            </a:endParaRPr>
          </a:p>
          <a:p>
            <a:pPr>
              <a:buNone/>
            </a:pPr>
            <a:endParaRPr lang="ro-RO" sz="20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</a:rPr>
              <a:t>Fonduri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accesate</a:t>
            </a:r>
            <a:r>
              <a:rPr lang="en-US" sz="2000" b="1" dirty="0" smtClean="0">
                <a:latin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</a:rPr>
              <a:t>9000 EURO</a:t>
            </a:r>
          </a:p>
          <a:p>
            <a:endParaRPr lang="ro-RO" dirty="0"/>
          </a:p>
        </p:txBody>
      </p:sp>
      <p:pic>
        <p:nvPicPr>
          <p:cNvPr id="4" name="Picture 5" descr="PICT0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62400"/>
            <a:ext cx="2971800" cy="222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2209800" cy="8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498080" cy="1679448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80000"/>
              </a:lnSpc>
              <a:buNone/>
            </a:pPr>
            <a:endParaRPr lang="ro-RO" sz="24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o-RO" sz="24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o-RO" sz="6200" b="1" i="1" dirty="0" smtClean="0">
                <a:solidFill>
                  <a:srgbClr val="800000"/>
                </a:solidFill>
                <a:latin typeface="Times New Roman" pitchFamily="18" charset="0"/>
              </a:rPr>
              <a:t>PARTENERIATE COMENIUS –  PROGRAMUL DE ÎNVĂŢARE PE TOT PARCURSUL</a:t>
            </a:r>
            <a:r>
              <a:rPr lang="en-US" sz="62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o-RO" sz="6200" b="1" i="1" dirty="0" smtClean="0">
                <a:solidFill>
                  <a:srgbClr val="800000"/>
                </a:solidFill>
                <a:latin typeface="Times New Roman" pitchFamily="18" charset="0"/>
              </a:rPr>
              <a:t>VIEŢII</a:t>
            </a:r>
            <a:r>
              <a:rPr lang="en-US" sz="6200" b="1" i="1" dirty="0" smtClean="0">
                <a:solidFill>
                  <a:srgbClr val="800000"/>
                </a:solidFill>
                <a:latin typeface="Times New Roman" pitchFamily="18" charset="0"/>
              </a:rPr>
              <a:t>  </a:t>
            </a:r>
            <a:r>
              <a:rPr lang="ro-RO" sz="6200" b="1" i="1" dirty="0" smtClean="0">
                <a:solidFill>
                  <a:srgbClr val="800000"/>
                </a:solidFill>
                <a:latin typeface="Times New Roman" pitchFamily="18" charset="0"/>
              </a:rPr>
              <a:t>2008-2010</a:t>
            </a:r>
            <a:endParaRPr lang="en-US" sz="62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6200" b="1" i="1" dirty="0" smtClean="0">
                <a:solidFill>
                  <a:srgbClr val="800000"/>
                </a:solidFill>
                <a:latin typeface="Times New Roman" pitchFamily="18" charset="0"/>
              </a:rPr>
              <a:t>	“</a:t>
            </a:r>
            <a:r>
              <a:rPr lang="ro-RO" sz="6200" b="1" i="1" dirty="0" smtClean="0">
                <a:solidFill>
                  <a:srgbClr val="800000"/>
                </a:solidFill>
                <a:latin typeface="Times New Roman" pitchFamily="18" charset="0"/>
              </a:rPr>
              <a:t>Să călătorim cu &lt; Maşina Timpului&gt; în ţările noastre, înainte şi după aderarea la</a:t>
            </a:r>
            <a:r>
              <a:rPr lang="en-US" sz="62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o-RO" sz="6200" b="1" i="1" dirty="0" smtClean="0">
                <a:solidFill>
                  <a:srgbClr val="800000"/>
                </a:solidFill>
                <a:latin typeface="Times New Roman" pitchFamily="18" charset="0"/>
              </a:rPr>
              <a:t>Comunitatea Europeană</a:t>
            </a:r>
            <a:r>
              <a:rPr lang="en-US" sz="6200" b="1" i="1" dirty="0" smtClean="0">
                <a:solidFill>
                  <a:srgbClr val="800000"/>
                </a:solidFill>
                <a:latin typeface="Times New Roman" pitchFamily="18" charset="0"/>
              </a:rPr>
              <a:t>”</a:t>
            </a:r>
          </a:p>
          <a:p>
            <a:endParaRPr lang="ro-RO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676400" cy="6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23622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o-RO" sz="2000" b="1" dirty="0" smtClean="0">
                <a:latin typeface="Times New Roman" pitchFamily="18" charset="0"/>
              </a:rPr>
              <a:t>Echipa de proiect: </a:t>
            </a:r>
            <a:r>
              <a:rPr lang="ro-RO" sz="2000" dirty="0" smtClean="0">
                <a:latin typeface="Times New Roman" pitchFamily="18" charset="0"/>
              </a:rPr>
              <a:t>Delia Bîrle, Gavril 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ro-RO" sz="2000" dirty="0" smtClean="0">
                <a:latin typeface="Times New Roman" pitchFamily="18" charset="0"/>
              </a:rPr>
              <a:t>ca, Veronica Topan, Ramona Jucan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ro-RO" sz="20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o-RO" sz="2000" dirty="0" smtClean="0">
                <a:latin typeface="Times New Roman" pitchFamily="18" charset="0"/>
              </a:rPr>
              <a:t>                                Al</a:t>
            </a:r>
            <a:r>
              <a:rPr lang="en-US" sz="2000" dirty="0" err="1" smtClean="0">
                <a:latin typeface="Times New Roman" pitchFamily="18" charset="0"/>
              </a:rPr>
              <a:t>exandra</a:t>
            </a:r>
            <a:r>
              <a:rPr lang="ro-RO" sz="2000" dirty="0" smtClean="0">
                <a:latin typeface="Times New Roman" pitchFamily="18" charset="0"/>
              </a:rPr>
              <a:t> Groza, </a:t>
            </a:r>
            <a:r>
              <a:rPr lang="en-US" sz="2000" dirty="0" smtClean="0">
                <a:latin typeface="Times New Roman" pitchFamily="18" charset="0"/>
              </a:rPr>
              <a:t>Maria </a:t>
            </a:r>
            <a:r>
              <a:rPr lang="en-US" sz="2000" dirty="0" err="1" smtClean="0">
                <a:latin typeface="Times New Roman" pitchFamily="18" charset="0"/>
              </a:rPr>
              <a:t>Mihnea</a:t>
            </a:r>
            <a:endParaRPr lang="ro-RO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o-RO" sz="20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o-RO" sz="2000" b="1" dirty="0" smtClean="0">
                <a:latin typeface="Times New Roman" pitchFamily="18" charset="0"/>
              </a:rPr>
              <a:t>Parteneri: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</a:rPr>
              <a:t>Grecia, Germania, Portugalia, Letonia, Polonia, Turcia şi România</a:t>
            </a: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o-RO" sz="20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</a:rPr>
              <a:t>Fonduri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accesate</a:t>
            </a:r>
            <a:r>
              <a:rPr lang="en-US" sz="2000" b="1" dirty="0" smtClean="0">
                <a:latin typeface="Times New Roman" pitchFamily="18" charset="0"/>
              </a:rPr>
              <a:t>: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24.000 EURO</a:t>
            </a:r>
          </a:p>
        </p:txBody>
      </p:sp>
      <p:pic>
        <p:nvPicPr>
          <p:cNvPr id="6" name="Picture 13" descr="PANOU-HARTAUE-PARTENERI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733800"/>
            <a:ext cx="1905000" cy="211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1000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3434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01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1951611" cy="150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10000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434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PROIECT INTERNAŢIONAL </a:t>
            </a:r>
            <a:endParaRPr lang="ro-RO" sz="20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“Living traditions- </a:t>
            </a:r>
            <a:r>
              <a:rPr lang="en-US" sz="1800" b="1" i="1" dirty="0" smtClean="0">
                <a:solidFill>
                  <a:srgbClr val="800000"/>
                </a:solidFill>
                <a:latin typeface="Times New Roman" pitchFamily="18" charset="0"/>
              </a:rPr>
              <a:t>Rising traditions” Szolnok 2008-2009</a:t>
            </a:r>
            <a:endParaRPr lang="it-IT" sz="18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i="1" dirty="0" smtClean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o-RO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err="1" smtClean="0">
                <a:latin typeface="Times New Roman" pitchFamily="18" charset="0"/>
              </a:rPr>
              <a:t>Echipa</a:t>
            </a:r>
            <a:r>
              <a:rPr lang="en-US" sz="2000" b="1" dirty="0" smtClean="0">
                <a:latin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</a:rPr>
              <a:t>proiect</a:t>
            </a:r>
            <a:r>
              <a:rPr lang="en-US" sz="2000" b="1" dirty="0" smtClean="0">
                <a:latin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</a:rPr>
              <a:t>Valentina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Panţiru</a:t>
            </a:r>
            <a:r>
              <a:rPr lang="en-US" sz="2000" dirty="0" smtClean="0">
                <a:latin typeface="Times New Roman" pitchFamily="18" charset="0"/>
              </a:rPr>
              <a:t>, Monica Big, </a:t>
            </a:r>
            <a:r>
              <a:rPr lang="ro-RO" sz="2000" dirty="0" smtClean="0">
                <a:latin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</a:rPr>
              <a:t>odica</a:t>
            </a:r>
            <a:r>
              <a:rPr lang="en-US" sz="2000" dirty="0" smtClean="0">
                <a:latin typeface="Times New Roman" pitchFamily="18" charset="0"/>
              </a:rPr>
              <a:t> T</a:t>
            </a:r>
            <a:r>
              <a:rPr lang="ro-RO" sz="2000" dirty="0" smtClean="0">
                <a:latin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</a:rPr>
              <a:t>ma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endParaRPr lang="ro-RO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o-RO" sz="2000" dirty="0" smtClean="0">
                <a:latin typeface="Times New Roman" pitchFamily="18" charset="0"/>
              </a:rPr>
              <a:t>                                 </a:t>
            </a:r>
            <a:r>
              <a:rPr lang="en-US" sz="2000" dirty="0" err="1" smtClean="0">
                <a:latin typeface="Times New Roman" pitchFamily="18" charset="0"/>
              </a:rPr>
              <a:t>Alina</a:t>
            </a:r>
            <a:r>
              <a:rPr lang="en-US" sz="2000" dirty="0" smtClean="0">
                <a:latin typeface="Times New Roman" pitchFamily="18" charset="0"/>
              </a:rPr>
              <a:t> Thira,</a:t>
            </a:r>
            <a:r>
              <a:rPr lang="ro-RO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Alexandru</a:t>
            </a:r>
            <a:r>
              <a:rPr lang="en-US" sz="2000" dirty="0" smtClean="0">
                <a:latin typeface="Times New Roman" pitchFamily="18" charset="0"/>
              </a:rPr>
              <a:t> T</a:t>
            </a:r>
            <a:r>
              <a:rPr lang="ro-RO" sz="2000" dirty="0" smtClean="0">
                <a:latin typeface="Times New Roman" pitchFamily="18" charset="0"/>
              </a:rPr>
              <a:t>ă</a:t>
            </a:r>
            <a:r>
              <a:rPr lang="en-US" sz="2000" dirty="0" err="1" smtClean="0">
                <a:latin typeface="Times New Roman" pitchFamily="18" charset="0"/>
              </a:rPr>
              <a:t>ma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b="1" dirty="0" err="1" smtClean="0">
                <a:latin typeface="Times New Roman" pitchFamily="18" charset="0"/>
              </a:rPr>
              <a:t>Parteneri</a:t>
            </a:r>
            <a:r>
              <a:rPr lang="ro-RO" sz="2000" b="1" dirty="0" smtClean="0">
                <a:latin typeface="Times New Roman" pitchFamily="18" charset="0"/>
              </a:rPr>
              <a:t>: </a:t>
            </a:r>
            <a:r>
              <a:rPr lang="ro-RO" sz="2000" dirty="0" smtClean="0">
                <a:latin typeface="Times New Roman" pitchFamily="18" charset="0"/>
              </a:rPr>
              <a:t>Primăria Szolnok, Ungaria</a:t>
            </a:r>
          </a:p>
          <a:p>
            <a:pPr>
              <a:lnSpc>
                <a:spcPct val="80000"/>
              </a:lnSpc>
              <a:buNone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Premii: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Locul al II-lea la Festivalul de film ”</a:t>
            </a:r>
            <a:r>
              <a:rPr lang="en-US" sz="2000" i="1" dirty="0" smtClean="0">
                <a:latin typeface="Times New Roman" pitchFamily="18" charset="0"/>
              </a:rPr>
              <a:t>Living traditions- Rising </a:t>
            </a:r>
            <a:r>
              <a:rPr lang="ro-RO" sz="2000" i="1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o-RO" sz="2000" i="1" dirty="0" smtClean="0">
                <a:latin typeface="Times New Roman" pitchFamily="18" charset="0"/>
              </a:rPr>
              <a:t>              </a:t>
            </a:r>
            <a:r>
              <a:rPr lang="en-US" sz="2000" i="1" dirty="0" smtClean="0">
                <a:latin typeface="Times New Roman" pitchFamily="18" charset="0"/>
              </a:rPr>
              <a:t>traditions</a:t>
            </a:r>
            <a:r>
              <a:rPr lang="ro-RO" sz="2000" i="1" dirty="0" smtClean="0">
                <a:latin typeface="Times New Roman" pitchFamily="18" charset="0"/>
              </a:rPr>
              <a:t>” </a:t>
            </a:r>
            <a:r>
              <a:rPr lang="ro-RO" sz="2000" dirty="0" smtClean="0">
                <a:latin typeface="Times New Roman" pitchFamily="18" charset="0"/>
              </a:rPr>
              <a:t>cu filmul </a:t>
            </a:r>
            <a:r>
              <a:rPr lang="ro-RO" sz="2000" i="1" dirty="0" smtClean="0">
                <a:latin typeface="Times New Roman" pitchFamily="18" charset="0"/>
              </a:rPr>
              <a:t>”Maramureș landscape”</a:t>
            </a: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o-RO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1800" dirty="0" smtClean="0">
                <a:latin typeface="Times New Roman" pitchFamily="18" charset="0"/>
              </a:rPr>
              <a:t>		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o-RO" sz="16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o-RO" sz="16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o-RO" sz="16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o-RO" sz="1600" b="1" i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5" name="Picture 8" descr="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962400"/>
            <a:ext cx="276892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VALI\PROIECTE\proiecte 2011-2012\poze gradatie\szolnok\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2514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183880" cy="418795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sz="2000" b="1" i="1" dirty="0" smtClean="0">
                <a:solidFill>
                  <a:srgbClr val="800000"/>
                </a:solidFill>
                <a:latin typeface="Times New Roman" pitchFamily="18" charset="0"/>
              </a:rPr>
              <a:t>PARTENERIATE COMENIUS</a:t>
            </a:r>
            <a:endParaRPr lang="ro-RO" sz="20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it-IT" sz="2000" b="1" i="1" dirty="0" smtClean="0">
                <a:solidFill>
                  <a:srgbClr val="800000"/>
                </a:solidFill>
                <a:latin typeface="Times New Roman" pitchFamily="18" charset="0"/>
              </a:rPr>
              <a:t> PROGRAMUL DE ÎNVĂŢARE</a:t>
            </a: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it-IT" sz="2000" b="1" i="1" dirty="0" smtClean="0">
                <a:solidFill>
                  <a:srgbClr val="800000"/>
                </a:solidFill>
                <a:latin typeface="Times New Roman" pitchFamily="18" charset="0"/>
              </a:rPr>
              <a:t>PE TOT PARCURSUL VIEŢII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“Reading for travelling through the paths of life” </a:t>
            </a:r>
            <a:r>
              <a:rPr lang="it-IT" sz="2000" b="1" i="1" dirty="0" smtClean="0">
                <a:solidFill>
                  <a:srgbClr val="800000"/>
                </a:solidFill>
                <a:latin typeface="Times New Roman" pitchFamily="18" charset="0"/>
              </a:rPr>
              <a:t>2009-201</a:t>
            </a: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1</a:t>
            </a:r>
            <a:endParaRPr lang="it-IT" sz="20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sz="1600" dirty="0" smtClean="0">
                <a:latin typeface="Times New Roman" pitchFamily="18" charset="0"/>
              </a:rPr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000" b="1" dirty="0" smtClean="0">
                <a:latin typeface="Times New Roman" pitchFamily="18" charset="0"/>
              </a:rPr>
              <a:t>Echipa de proiect: </a:t>
            </a:r>
            <a:r>
              <a:rPr lang="it-IT" sz="2000" dirty="0" smtClean="0">
                <a:latin typeface="Times New Roman" pitchFamily="18" charset="0"/>
              </a:rPr>
              <a:t>Valentina 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it-IT" sz="2000" dirty="0" smtClean="0">
                <a:latin typeface="Times New Roman" pitchFamily="18" charset="0"/>
              </a:rPr>
              <a:t>iru, Gavril 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it-IT" sz="2000" dirty="0" smtClean="0">
                <a:latin typeface="Times New Roman" pitchFamily="18" charset="0"/>
              </a:rPr>
              <a:t>ca, Monica Big,</a:t>
            </a:r>
            <a:r>
              <a:rPr lang="ro-RO" sz="2000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o-RO" sz="2000" dirty="0" smtClean="0">
                <a:latin typeface="Times New Roman" pitchFamily="18" charset="0"/>
              </a:rPr>
              <a:t>                                 </a:t>
            </a:r>
            <a:r>
              <a:rPr lang="it-IT" sz="2000" dirty="0" smtClean="0">
                <a:latin typeface="Times New Roman" pitchFamily="18" charset="0"/>
              </a:rPr>
              <a:t>Rodica T</a:t>
            </a:r>
            <a:r>
              <a:rPr lang="ro-RO" sz="2000" dirty="0" smtClean="0">
                <a:latin typeface="Times New Roman" pitchFamily="18" charset="0"/>
              </a:rPr>
              <a:t>ă</a:t>
            </a:r>
            <a:r>
              <a:rPr lang="it-IT" sz="2000" dirty="0" smtClean="0">
                <a:latin typeface="Times New Roman" pitchFamily="18" charset="0"/>
              </a:rPr>
              <a:t>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it-IT" sz="2000" dirty="0" smtClean="0">
                <a:latin typeface="Times New Roman" pitchFamily="18" charset="0"/>
              </a:rPr>
              <a:t>, Ramona Jucan, Alexandru T</a:t>
            </a:r>
            <a:r>
              <a:rPr lang="ro-RO" sz="2000" dirty="0" smtClean="0">
                <a:latin typeface="Times New Roman" pitchFamily="18" charset="0"/>
              </a:rPr>
              <a:t>ă</a:t>
            </a:r>
            <a:r>
              <a:rPr lang="it-IT" sz="2000" dirty="0" smtClean="0">
                <a:latin typeface="Times New Roman" pitchFamily="18" charset="0"/>
              </a:rPr>
              <a:t>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ş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Times New Roman" pitchFamily="18" charset="0"/>
              </a:rPr>
              <a:t>Parteneri</a:t>
            </a:r>
            <a:r>
              <a:rPr lang="en-US" sz="2000" b="1" dirty="0" smtClean="0">
                <a:latin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</a:rPr>
              <a:t>Spania</a:t>
            </a:r>
            <a:r>
              <a:rPr lang="en-US" sz="2000" dirty="0" smtClean="0">
                <a:latin typeface="Times New Roman" pitchFamily="18" charset="0"/>
              </a:rPr>
              <a:t>, Italia, Bulgaria, </a:t>
            </a:r>
            <a:r>
              <a:rPr lang="en-US" sz="2000" dirty="0" err="1" smtClean="0">
                <a:latin typeface="Times New Roman" pitchFamily="18" charset="0"/>
              </a:rPr>
              <a:t>Turcia</a:t>
            </a:r>
            <a:r>
              <a:rPr lang="en-US" sz="2000" dirty="0" smtClean="0">
                <a:latin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</a:rPr>
              <a:t>Ungaria</a:t>
            </a:r>
            <a:r>
              <a:rPr lang="ro-RO" sz="2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ro-RO" sz="2000" dirty="0" smtClean="0">
                <a:latin typeface="Times New Roman" pitchFamily="18" charset="0"/>
              </a:rPr>
              <a:t>i România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Times New Roman" pitchFamily="18" charset="0"/>
              </a:rPr>
              <a:t>Fonduri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accesate</a:t>
            </a:r>
            <a:r>
              <a:rPr lang="en-US" sz="2000" b="1" dirty="0" smtClean="0">
                <a:latin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</a:rPr>
              <a:t>15.000 EURO</a:t>
            </a:r>
          </a:p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6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" name="Picture 10" descr="IMG_6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2449">
            <a:off x="2103290" y="4603091"/>
            <a:ext cx="241150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N2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9016">
            <a:off x="5880721" y="4627573"/>
            <a:ext cx="236247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2057400" cy="7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IMG_01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3142">
            <a:off x="1001129" y="3477883"/>
            <a:ext cx="221352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IMG_34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870820" y="2971800"/>
            <a:ext cx="2484067" cy="1752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Proiect Internaţional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“Bookmark 2010” 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i="1" dirty="0" err="1" smtClean="0">
                <a:solidFill>
                  <a:srgbClr val="800000"/>
                </a:solidFill>
                <a:latin typeface="Times New Roman" pitchFamily="18" charset="0"/>
              </a:rPr>
              <a:t>realizat</a:t>
            </a: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î</a:t>
            </a: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n </a:t>
            </a:r>
            <a:r>
              <a:rPr lang="en-US" sz="2000" b="1" i="1" dirty="0" err="1" smtClean="0">
                <a:solidFill>
                  <a:srgbClr val="800000"/>
                </a:solidFill>
                <a:latin typeface="Times New Roman" pitchFamily="18" charset="0"/>
              </a:rPr>
              <a:t>cadrul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I</a:t>
            </a: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nternational School Library Month </a:t>
            </a:r>
          </a:p>
          <a:p>
            <a:pPr>
              <a:buFont typeface="Wingdings" pitchFamily="2" charset="2"/>
              <a:buNone/>
            </a:pPr>
            <a:endParaRPr lang="ro-RO" sz="16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o-RO" sz="16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o-RO" sz="1600" b="1" dirty="0" smtClean="0">
                <a:latin typeface="Times New Roman" pitchFamily="18" charset="0"/>
              </a:rPr>
              <a:t>Parteneri</a:t>
            </a:r>
            <a:r>
              <a:rPr lang="ro-RO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„The Middle Rogers School”, Florida – S.U.A</a:t>
            </a:r>
          </a:p>
          <a:p>
            <a:pPr>
              <a:buFont typeface="Wingdings" pitchFamily="2" charset="2"/>
              <a:buNone/>
            </a:pPr>
            <a:endParaRPr lang="ro-RO" sz="16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o-RO" sz="1600" b="1" dirty="0" smtClean="0">
                <a:latin typeface="Times New Roman" pitchFamily="18" charset="0"/>
              </a:rPr>
              <a:t>Coordonator</a:t>
            </a:r>
            <a:r>
              <a:rPr lang="ro-RO" sz="1600" dirty="0" smtClean="0">
                <a:latin typeface="Times New Roman" pitchFamily="18" charset="0"/>
              </a:rPr>
              <a:t>: Valentina Pan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ro-RO" sz="1600" dirty="0" smtClean="0">
                <a:latin typeface="Times New Roman" pitchFamily="18" charset="0"/>
              </a:rPr>
              <a:t>iru</a:t>
            </a:r>
            <a:endParaRPr lang="en-US" sz="1600" dirty="0" smtClean="0">
              <a:latin typeface="Times New Roman" pitchFamily="18" charset="0"/>
            </a:endParaRPr>
          </a:p>
        </p:txBody>
      </p:sp>
      <p:pic>
        <p:nvPicPr>
          <p:cNvPr id="5" name="Picture 6" descr="SDC13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258631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DC13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3505200" cy="27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DC131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038600"/>
            <a:ext cx="2819400" cy="196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Proiect Internaţional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“Bookmark 2017” </a:t>
            </a:r>
          </a:p>
          <a:p>
            <a:pPr algn="ctr">
              <a:buFont typeface="Wingdings" pitchFamily="2" charset="2"/>
              <a:buNone/>
            </a:pPr>
            <a:r>
              <a:rPr lang="en-US" sz="2000" b="1" i="1" dirty="0" err="1" smtClean="0">
                <a:solidFill>
                  <a:srgbClr val="800000"/>
                </a:solidFill>
                <a:latin typeface="Times New Roman" pitchFamily="18" charset="0"/>
              </a:rPr>
              <a:t>realizat</a:t>
            </a: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î</a:t>
            </a: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n </a:t>
            </a:r>
            <a:r>
              <a:rPr lang="en-US" sz="2000" b="1" i="1" dirty="0" err="1" smtClean="0">
                <a:solidFill>
                  <a:srgbClr val="800000"/>
                </a:solidFill>
                <a:latin typeface="Times New Roman" pitchFamily="18" charset="0"/>
              </a:rPr>
              <a:t>cadrul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800000"/>
                </a:solidFill>
                <a:latin typeface="Times New Roman" pitchFamily="18" charset="0"/>
              </a:rPr>
              <a:t>I</a:t>
            </a:r>
            <a:r>
              <a:rPr lang="ro-RO" sz="2000" b="1" i="1" dirty="0" smtClean="0">
                <a:solidFill>
                  <a:srgbClr val="800000"/>
                </a:solidFill>
                <a:latin typeface="Times New Roman" pitchFamily="18" charset="0"/>
              </a:rPr>
              <a:t>nternational School Library Month </a:t>
            </a:r>
          </a:p>
          <a:p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838200" y="2362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o-RO" b="1" dirty="0" smtClean="0">
                <a:latin typeface="Times New Roman" pitchFamily="18" charset="0"/>
              </a:rPr>
              <a:t>Parteneri</a:t>
            </a:r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r>
              <a:rPr lang="ro-RO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o-RO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școli din Portugalia, Rusia, Republica Buriatia</a:t>
            </a:r>
          </a:p>
          <a:p>
            <a:pPr>
              <a:buFont typeface="Wingdings" pitchFamily="2" charset="2"/>
              <a:buNone/>
            </a:pPr>
            <a:r>
              <a:rPr lang="ro-RO" b="1" dirty="0" smtClean="0">
                <a:latin typeface="Times New Roman" pitchFamily="18" charset="0"/>
              </a:rPr>
              <a:t>Coordonator</a:t>
            </a:r>
            <a:r>
              <a:rPr lang="ro-RO" dirty="0" smtClean="0">
                <a:latin typeface="Times New Roman" pitchFamily="18" charset="0"/>
              </a:rPr>
              <a:t>: Valentina Pan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ro-RO" dirty="0" smtClean="0">
                <a:latin typeface="Times New Roman" pitchFamily="18" charset="0"/>
              </a:rPr>
              <a:t>iru</a:t>
            </a: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5" name="Picture 4" descr="C:\Users\User\Desktop\VALI\PROIECTE\proiecte 2017-2018\proiect bookmarks\islmonth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371600"/>
            <a:ext cx="117464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VALI\PROIECTE\proiecte 2017-2018\proiect bookmarks\poze bookmarks\thumbnail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2971800" cy="203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Desktop\VALI\PROIECTE\proiecte 2017-2018\proiect bookmarks\poze bookmarks\thumbnail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667000"/>
            <a:ext cx="2590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User\Desktop\thumbnail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14800"/>
            <a:ext cx="2879558" cy="1749778"/>
          </a:xfrm>
          <a:prstGeom prst="rect">
            <a:avLst/>
          </a:prstGeom>
          <a:noFill/>
        </p:spPr>
      </p:pic>
      <p:pic>
        <p:nvPicPr>
          <p:cNvPr id="4098" name="Picture 2" descr="C:\Users\User\Desktop\VALI\PROIECTE\proiecte 2017-2018\proiect bookmarks\Islm 2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27635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o-RO" sz="3200" b="1" i="1" dirty="0" smtClean="0">
                <a:solidFill>
                  <a:srgbClr val="800000"/>
                </a:solidFill>
                <a:latin typeface="Times New Roman" pitchFamily="18" charset="0"/>
              </a:rPr>
              <a:t>Proiect eTwinning</a:t>
            </a:r>
            <a:r>
              <a:rPr lang="en-US" sz="3200" b="1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ro-RO" sz="32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o-RO" sz="1800" b="1" i="1" dirty="0" smtClean="0">
                <a:solidFill>
                  <a:srgbClr val="800000"/>
                </a:solidFill>
                <a:latin typeface="Times New Roman" pitchFamily="18" charset="0"/>
              </a:rPr>
              <a:t>„Să călătorim cu &lt; Maşina Timpului&gt; în ţările noastre, înainte şi după</a:t>
            </a:r>
            <a:endParaRPr lang="en-US" sz="18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o-RO" sz="1800" b="1" i="1" dirty="0" smtClean="0">
                <a:solidFill>
                  <a:srgbClr val="800000"/>
                </a:solidFill>
                <a:latin typeface="Times New Roman" pitchFamily="18" charset="0"/>
              </a:rPr>
              <a:t>aderarea la Comunitatea Europeană ” 2008-2010</a:t>
            </a:r>
            <a:endParaRPr lang="en-US" sz="18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o-RO" sz="1400" b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b="1" i="1" dirty="0" err="1" smtClean="0">
                <a:latin typeface="Times New Roman" pitchFamily="18" charset="0"/>
              </a:rPr>
              <a:t>Acordarea</a:t>
            </a:r>
            <a:r>
              <a:rPr lang="en-US" sz="2000" b="1" i="1" dirty="0" smtClean="0">
                <a:latin typeface="Times New Roman" pitchFamily="18" charset="0"/>
              </a:rPr>
              <a:t> “CERTIFICATULUI EUROPEAN DE CALITATE”, ca </a:t>
            </a:r>
            <a:r>
              <a:rPr lang="en-US" sz="2000" b="1" i="1" dirty="0" err="1" smtClean="0">
                <a:latin typeface="Times New Roman" pitchFamily="18" charset="0"/>
              </a:rPr>
              <a:t>recunoa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b="1" i="1" dirty="0" err="1" smtClean="0">
                <a:latin typeface="Times New Roman" pitchFamily="18" charset="0"/>
              </a:rPr>
              <a:t>tere</a:t>
            </a:r>
            <a:r>
              <a:rPr lang="en-US" sz="2000" b="1" i="1" dirty="0" smtClean="0">
                <a:latin typeface="Times New Roman" pitchFamily="18" charset="0"/>
              </a:rPr>
              <a:t> a </a:t>
            </a:r>
            <a:r>
              <a:rPr lang="en-US" sz="2000" b="1" i="1" dirty="0" err="1" smtClean="0">
                <a:latin typeface="Times New Roman" pitchFamily="18" charset="0"/>
              </a:rPr>
              <a:t>activit</a:t>
            </a:r>
            <a:r>
              <a:rPr lang="ro-RO" sz="2000" b="1" i="1" dirty="0" smtClean="0">
                <a:latin typeface="Times New Roman" pitchFamily="18" charset="0"/>
              </a:rPr>
              <a:t>ă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b="1" i="1" dirty="0" err="1" smtClean="0">
                <a:latin typeface="Times New Roman" pitchFamily="18" charset="0"/>
              </a:rPr>
              <a:t>ii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</a:rPr>
              <a:t>eTwinning</a:t>
            </a:r>
            <a:r>
              <a:rPr lang="en-US" sz="2000" b="1" i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i="1" dirty="0" smtClean="0">
                <a:solidFill>
                  <a:srgbClr val="800000"/>
                </a:solidFill>
                <a:latin typeface="Times New Roman" pitchFamily="18" charset="0"/>
              </a:rPr>
              <a:t>		</a:t>
            </a:r>
            <a:endParaRPr lang="en-US" sz="1600" dirty="0" smtClean="0">
              <a:latin typeface="Times New Roman" pitchFamily="18" charset="0"/>
            </a:endParaRP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685800" y="2743200"/>
          <a:ext cx="3429000" cy="2649927"/>
        </p:xfrm>
        <a:graphic>
          <a:graphicData uri="http://schemas.openxmlformats.org/presentationml/2006/ole">
            <p:oleObj spid="_x0000_s3074" name="Acrobat Document" r:id="rId3" imgW="8464320" imgH="6540480" progId="AcroExch.Document.DC">
              <p:embed/>
            </p:oleObj>
          </a:graphicData>
        </a:graphic>
      </p:graphicFrame>
      <p:pic>
        <p:nvPicPr>
          <p:cNvPr id="7" name="Picture 6" descr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3540091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o-RO" sz="4300" b="1" i="1" dirty="0" smtClean="0">
                <a:solidFill>
                  <a:srgbClr val="800000"/>
                </a:solidFill>
                <a:latin typeface="Times New Roman" pitchFamily="18" charset="0"/>
              </a:rPr>
              <a:t>Proiecte eTwinning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  <a:t>„Library and school education</a:t>
            </a:r>
            <a:r>
              <a:rPr lang="en-US" sz="2200" b="1" i="1" dirty="0" smtClean="0">
                <a:solidFill>
                  <a:srgbClr val="800000"/>
                </a:solidFill>
                <a:latin typeface="Times New Roman" pitchFamily="18" charset="0"/>
              </a:rPr>
              <a:t> ”  </a:t>
            </a:r>
            <a:endParaRPr lang="ro-RO" sz="22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  <a:t>”Saying goodbye to the school year getting to know each other”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o-RO" sz="2200" b="1" i="1" dirty="0" smtClean="0">
                <a:solidFill>
                  <a:srgbClr val="800000"/>
                </a:solidFill>
                <a:latin typeface="Times New Roman" pitchFamily="18" charset="0"/>
              </a:rPr>
              <a:t>”Creating theatre out of anything...you want”</a:t>
            </a:r>
            <a:endParaRPr lang="en-US" sz="2200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o-RO" sz="1800" b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b="1" i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sz="2800" b="1" i="1" dirty="0" smtClean="0">
                <a:latin typeface="Times New Roman" pitchFamily="18" charset="0"/>
              </a:rPr>
              <a:t>		</a:t>
            </a:r>
            <a:endParaRPr lang="en-US" sz="2400" dirty="0" smtClean="0">
              <a:latin typeface="Times New Roman" pitchFamily="18" charset="0"/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257800" y="2102598"/>
          <a:ext cx="3429000" cy="2412066"/>
        </p:xfrm>
        <a:graphic>
          <a:graphicData uri="http://schemas.openxmlformats.org/presentationml/2006/ole">
            <p:oleObj spid="_x0000_s2051" name="Acrobat Document" r:id="rId3" imgW="8464320" imgH="6540480" progId="AcroExch.Document.DC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124200" y="4267200"/>
          <a:ext cx="3505200" cy="2004537"/>
        </p:xfrm>
        <a:graphic>
          <a:graphicData uri="http://schemas.openxmlformats.org/presentationml/2006/ole">
            <p:oleObj spid="_x0000_s2052" name="Acrobat Document" r:id="rId4" imgW="8464320" imgH="6540480" progId="AcroExch.Document.DC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85800" y="2133600"/>
          <a:ext cx="3697288" cy="2667000"/>
        </p:xfrm>
        <a:graphic>
          <a:graphicData uri="http://schemas.openxmlformats.org/presentationml/2006/ole">
            <p:oleObj spid="_x0000_s2053" name="Acrobat Document" r:id="rId5" imgW="7543665" imgH="5829194" progId="AcroExch.Document.DC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277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Aspect</vt:lpstr>
      <vt:lpstr>Acrobat Document</vt:lpstr>
      <vt:lpstr>Adobe Acrobat Document</vt:lpstr>
      <vt:lpstr>PROIECTE INTERNAȚIONALE</vt:lpstr>
      <vt:lpstr>       COMENIUS 1 – PROIECTE ȘCOLARE 04-PS-96-MM-DE  „Contemporary Europe Community in Customs and Tradition”   2004-2007 </vt:lpstr>
      <vt:lpstr>Slide 3</vt:lpstr>
      <vt:lpstr>Slide 4</vt:lpstr>
      <vt:lpstr>Slide 5</vt:lpstr>
      <vt:lpstr>Slide 6</vt:lpstr>
      <vt:lpstr>Slide 7</vt:lpstr>
      <vt:lpstr>Slide 8</vt:lpstr>
      <vt:lpstr>Slide 9</vt:lpstr>
      <vt:lpstr>Proiecte eTwinning  ”My beloved book”, ”Funny letters/alphabet”, ”The portrait of the tree”, ”Bunny, chick...it`s Easter”, Why2?”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</cp:revision>
  <dcterms:created xsi:type="dcterms:W3CDTF">2006-08-16T00:00:00Z</dcterms:created>
  <dcterms:modified xsi:type="dcterms:W3CDTF">2018-11-22T07:15:45Z</dcterms:modified>
</cp:coreProperties>
</file>