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64" r:id="rId5"/>
    <p:sldId id="276" r:id="rId6"/>
    <p:sldId id="277" r:id="rId7"/>
    <p:sldId id="281" r:id="rId8"/>
    <p:sldId id="278" r:id="rId9"/>
    <p:sldId id="279" r:id="rId10"/>
    <p:sldId id="282" r:id="rId11"/>
    <p:sldId id="266" r:id="rId12"/>
  </p:sldIdLst>
  <p:sldSz cx="12188825" cy="6858000"/>
  <p:notesSz cx="6858000" cy="9144000"/>
  <p:defaultTextStyle>
    <a:defPPr rtl="0">
      <a:defRPr lang="ro-ro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86" d="100"/>
          <a:sy n="86" d="100"/>
        </p:scale>
        <p:origin x="562" y="67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Foaie1!$A$2:$A$6</cx:f>
        <cx:lvl ptCount="5">
          <cx:pt idx="0">elevi</cx:pt>
          <cx:pt idx="1">clase</cx:pt>
          <cx:pt idx="2">săli de clasă</cx:pt>
        </cx:lvl>
      </cx:strDim>
      <cx:numDim type="val">
        <cx:f>Foaie1!$B$2:$B$6</cx:f>
        <cx:lvl ptCount="5" formatCode="General">
          <cx:pt idx="0">1000</cx:pt>
          <cx:pt idx="1">37</cx:pt>
          <cx:pt idx="2">31</cx:pt>
        </cx:lvl>
      </cx:numDim>
    </cx:data>
  </cx:chartData>
  <cx:chart>
    <cx:plotArea>
      <cx:plotAreaRegion>
        <cx:series layoutId="funnel" uniqueId="{705F385A-32E9-4D68-8497-CC149C7E233E}">
          <cx:tx>
            <cx:txData>
              <cx:f>Foaie1!$B$1</cx:f>
              <cx:v>Serie1</cx:v>
            </cx:txData>
          </cx:tx>
          <cx:spPr>
            <a:solidFill>
              <a:srgbClr val="FF9900"/>
            </a:solidFill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>
                    <a:solidFill>
                      <a:schemeClr val="bg1"/>
                    </a:solidFill>
                  </a:defRPr>
                </a:pPr>
                <a:endParaRPr lang="ro-RO" sz="1400" b="1" i="0" u="none" strike="noStrike" baseline="0">
                  <a:solidFill>
                    <a:schemeClr val="bg1"/>
                  </a:solidFill>
                  <a:latin typeface="Calibri" panose="020F0502020204030204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numFmt formatCode="@" sourceLinked="0"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400"/>
            </a:pPr>
            <a:endParaRPr lang="ro-RO" sz="1400" b="0" i="0" u="none" strike="noStrike" baseline="0">
              <a:solidFill>
                <a:srgbClr val="374C81">
                  <a:lumMod val="65000"/>
                  <a:lumOff val="35000"/>
                </a:srgbClr>
              </a:solidFill>
              <a:latin typeface="Calibri" panose="020F0502020204030204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o-RO" dirty="0">
              <a:solidFill>
                <a:schemeClr val="tx2"/>
              </a:solidFill>
            </a:endParaRPr>
          </a:p>
        </p:txBody>
      </p:sp>
      <p:sp>
        <p:nvSpPr>
          <p:cNvPr id="3" name="Substituent dată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A5C95EBD-CEA8-4805-946D-7D416C512D79}" type="datetime1">
              <a:rPr lang="ro-RO" smtClean="0">
                <a:solidFill>
                  <a:schemeClr val="tx2"/>
                </a:solidFill>
              </a:rPr>
              <a:pPr algn="r" rtl="0"/>
              <a:t>27.07.2021</a:t>
            </a:fld>
            <a:endParaRPr lang="ro-RO" dirty="0">
              <a:solidFill>
                <a:schemeClr val="tx2"/>
              </a:solidFill>
            </a:endParaRPr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o-RO" dirty="0">
              <a:solidFill>
                <a:schemeClr val="tx2"/>
              </a:solidFill>
            </a:endParaRPr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o-RO" smtClean="0">
                <a:solidFill>
                  <a:schemeClr val="tx2"/>
                </a:solidFill>
              </a:rPr>
              <a:pPr algn="r" rtl="0"/>
              <a:t>‹#›</a:t>
            </a:fld>
            <a:endParaRPr lang="ro-RO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o-RO" dirty="0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05B7C7ED-B566-44DC-A0F2-6BF0D7993161}" type="datetime1">
              <a:rPr lang="ro-RO" smtClean="0"/>
              <a:pPr/>
              <a:t>27.07.2021</a:t>
            </a:fld>
            <a:endParaRPr lang="ro-RO" dirty="0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o-RO" dirty="0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o-RO" dirty="0"/>
              <a:t>Clic pentru editare stiluri text Coordonator</a:t>
            </a:r>
          </a:p>
          <a:p>
            <a:pPr lvl="1" rtl="0"/>
            <a:r>
              <a:rPr lang="ro-RO" dirty="0"/>
              <a:t>Al doilea nivel</a:t>
            </a:r>
          </a:p>
          <a:p>
            <a:pPr lvl="2" rtl="0"/>
            <a:r>
              <a:rPr lang="ro-RO" dirty="0"/>
              <a:t>Al treilea nivel</a:t>
            </a:r>
          </a:p>
          <a:p>
            <a:pPr lvl="3" rtl="0"/>
            <a:r>
              <a:rPr lang="ro-RO" dirty="0"/>
              <a:t>Al patrulea nivel</a:t>
            </a:r>
          </a:p>
          <a:p>
            <a:pPr lvl="4" rtl="0"/>
            <a:r>
              <a:rPr lang="ro-RO" dirty="0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o-RO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o-RO"/>
              <a:t>Faceți clic pentru a edita stilul de subtitlu coordonator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o-RO"/>
              <a:t>Faceţi clic pentru a edita Master stiluri text</a:t>
            </a:r>
          </a:p>
          <a:p>
            <a:pPr lvl="1" rtl="0"/>
            <a:r>
              <a:rPr lang="ro-RO"/>
              <a:t>al doilea nivel</a:t>
            </a:r>
          </a:p>
          <a:p>
            <a:pPr lvl="2" rtl="0"/>
            <a:r>
              <a:rPr lang="ro-RO"/>
              <a:t>al treilea nivel</a:t>
            </a:r>
          </a:p>
          <a:p>
            <a:pPr lvl="3" rtl="0"/>
            <a:r>
              <a:rPr lang="ro-RO"/>
              <a:t>al patrulea nivel</a:t>
            </a:r>
          </a:p>
          <a:p>
            <a:pPr lvl="4" rtl="0"/>
            <a:r>
              <a:rPr lang="ro-RO"/>
              <a:t>al cincilea nivel</a:t>
            </a:r>
            <a:endParaRPr lang="ro-RO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77ADC0-4511-479D-A679-D17E8CA84453}" type="datetime1">
              <a:rPr lang="ro-RO" smtClean="0"/>
              <a:pPr/>
              <a:t>27.07.2021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ro-RO"/>
              <a:t>Faceţi clic pentru a edita Master stiluri text</a:t>
            </a:r>
          </a:p>
          <a:p>
            <a:pPr lvl="1" rtl="0"/>
            <a:r>
              <a:rPr lang="ro-RO"/>
              <a:t>al doilea nivel</a:t>
            </a:r>
          </a:p>
          <a:p>
            <a:pPr lvl="2" rtl="0"/>
            <a:r>
              <a:rPr lang="ro-RO"/>
              <a:t>al treilea nivel</a:t>
            </a:r>
          </a:p>
          <a:p>
            <a:pPr lvl="3" rtl="0"/>
            <a:r>
              <a:rPr lang="ro-RO"/>
              <a:t>al patrulea nivel</a:t>
            </a:r>
          </a:p>
          <a:p>
            <a:pPr lvl="4" rtl="0"/>
            <a:r>
              <a:rPr lang="ro-RO"/>
              <a:t>al cincilea nivel</a:t>
            </a:r>
            <a:endParaRPr lang="ro-RO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29736F-CF33-496D-B9E7-5A289BF9FA91}" type="datetime1">
              <a:rPr lang="ro-RO" smtClean="0"/>
              <a:pPr/>
              <a:t>27.07.2021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o-RO"/>
              <a:t>Faceţi clic pentru a edita Master stiluri text</a:t>
            </a:r>
          </a:p>
          <a:p>
            <a:pPr lvl="1" rtl="0"/>
            <a:r>
              <a:rPr lang="ro-RO"/>
              <a:t>al doilea nivel</a:t>
            </a:r>
          </a:p>
          <a:p>
            <a:pPr lvl="2" rtl="0"/>
            <a:r>
              <a:rPr lang="ro-RO"/>
              <a:t>al treilea nivel</a:t>
            </a:r>
          </a:p>
          <a:p>
            <a:pPr lvl="3" rtl="0"/>
            <a:r>
              <a:rPr lang="ro-RO"/>
              <a:t>al patrulea nivel</a:t>
            </a:r>
          </a:p>
          <a:p>
            <a:pPr lvl="4" rtl="0"/>
            <a:r>
              <a:rPr lang="ro-RO"/>
              <a:t>al cincilea nivel</a:t>
            </a:r>
            <a:endParaRPr lang="ro-RO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EC764EE-6B5F-4E5F-BF20-B1EE3E64AF12}" type="datetime1">
              <a:rPr lang="ro-RO" smtClean="0"/>
              <a:pPr/>
              <a:t>27.07.2021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o-RO"/>
              <a:t>Faceţi clic pentru a edita Master stiluri text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o-RO"/>
              <a:t>Faceţi clic pentru a edita Master stiluri text</a:t>
            </a:r>
          </a:p>
          <a:p>
            <a:pPr lvl="1" rtl="0"/>
            <a:r>
              <a:rPr lang="ro-RO"/>
              <a:t>al doilea nivel</a:t>
            </a:r>
          </a:p>
          <a:p>
            <a:pPr lvl="2" rtl="0"/>
            <a:r>
              <a:rPr lang="ro-RO"/>
              <a:t>al treilea nivel</a:t>
            </a:r>
          </a:p>
          <a:p>
            <a:pPr lvl="3" rtl="0"/>
            <a:r>
              <a:rPr lang="ro-RO"/>
              <a:t>al patrulea nivel</a:t>
            </a:r>
          </a:p>
          <a:p>
            <a:pPr lvl="4" rtl="0"/>
            <a:r>
              <a:rPr lang="ro-RO"/>
              <a:t>al cincilea nivel</a:t>
            </a:r>
            <a:endParaRPr lang="ro-RO" dirty="0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o-RO"/>
              <a:t>Faceţi clic pentru a edita Master stiluri text</a:t>
            </a:r>
          </a:p>
          <a:p>
            <a:pPr lvl="1" rtl="0"/>
            <a:r>
              <a:rPr lang="ro-RO"/>
              <a:t>al doilea nivel</a:t>
            </a:r>
          </a:p>
          <a:p>
            <a:pPr lvl="2" rtl="0"/>
            <a:r>
              <a:rPr lang="ro-RO"/>
              <a:t>al treilea nivel</a:t>
            </a:r>
          </a:p>
          <a:p>
            <a:pPr lvl="3" rtl="0"/>
            <a:r>
              <a:rPr lang="ro-RO"/>
              <a:t>al patrulea nivel</a:t>
            </a:r>
          </a:p>
          <a:p>
            <a:pPr lvl="4" rtl="0"/>
            <a:r>
              <a:rPr lang="ro-RO"/>
              <a:t>al cincilea nivel</a:t>
            </a:r>
            <a:endParaRPr lang="ro-RO" dirty="0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1FB44ED-EBC1-4901-91CC-762FF573B292}" type="datetime1">
              <a:rPr lang="ro-RO" smtClean="0"/>
              <a:pPr/>
              <a:t>27.07.2021</a:t>
            </a:fld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o-RO"/>
              <a:t>Faceţi clic pentru a edita Master stiluri text</a:t>
            </a:r>
          </a:p>
          <a:p>
            <a:pPr lvl="1" rtl="0"/>
            <a:r>
              <a:rPr lang="ro-RO"/>
              <a:t>al doilea nivel</a:t>
            </a:r>
          </a:p>
          <a:p>
            <a:pPr lvl="2" rtl="0"/>
            <a:r>
              <a:rPr lang="ro-RO"/>
              <a:t>al treilea nivel</a:t>
            </a:r>
          </a:p>
          <a:p>
            <a:pPr lvl="3" rtl="0"/>
            <a:r>
              <a:rPr lang="ro-RO"/>
              <a:t>al patrulea nivel</a:t>
            </a:r>
          </a:p>
          <a:p>
            <a:pPr lvl="4" rtl="0"/>
            <a:r>
              <a:rPr lang="ro-RO"/>
              <a:t>al cincilea nivel</a:t>
            </a:r>
            <a:endParaRPr lang="ro-RO" dirty="0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o-RO"/>
              <a:t>Faceţi clic pentru a edita Master stiluri text</a:t>
            </a:r>
          </a:p>
          <a:p>
            <a:pPr lvl="1" rtl="0"/>
            <a:r>
              <a:rPr lang="ro-RO"/>
              <a:t>al doilea nivel</a:t>
            </a:r>
          </a:p>
          <a:p>
            <a:pPr lvl="2" rtl="0"/>
            <a:r>
              <a:rPr lang="ro-RO"/>
              <a:t>al treilea nivel</a:t>
            </a:r>
          </a:p>
          <a:p>
            <a:pPr lvl="3" rtl="0"/>
            <a:r>
              <a:rPr lang="ro-RO"/>
              <a:t>al patrulea nivel</a:t>
            </a:r>
          </a:p>
          <a:p>
            <a:pPr lvl="4" rtl="0"/>
            <a:r>
              <a:rPr lang="ro-RO"/>
              <a:t>al cincilea nivel</a:t>
            </a:r>
            <a:endParaRPr lang="ro-RO" dirty="0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C8167D5-E121-4E57-8D54-13E3E2060C5E}" type="datetime1">
              <a:rPr lang="ro-RO" smtClean="0"/>
              <a:pPr/>
              <a:t>27.07.2021</a:t>
            </a:fld>
            <a:endParaRPr lang="ro-RO" dirty="0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3365A6-9689-45ED-A88C-374096D6381F}" type="datetime1">
              <a:rPr lang="ro-RO" smtClean="0"/>
              <a:pPr/>
              <a:t>27.07.2021</a:t>
            </a:fld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1D35DB-371D-419D-B9CA-8A3B7C010FEC}" type="datetime1">
              <a:rPr lang="ro-RO" smtClean="0"/>
              <a:pPr/>
              <a:t>27.07.2021</a:t>
            </a:fld>
            <a:endParaRPr lang="ro-RO" dirty="0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reptunghi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o-RO" dirty="0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o-RO"/>
              <a:t>Faceţi clic pentru a edita Master stiluri text</a:t>
            </a:r>
          </a:p>
          <a:p>
            <a:pPr lvl="1" rtl="0"/>
            <a:r>
              <a:rPr lang="ro-RO"/>
              <a:t>al doilea nivel</a:t>
            </a:r>
          </a:p>
          <a:p>
            <a:pPr lvl="2" rtl="0"/>
            <a:r>
              <a:rPr lang="ro-RO"/>
              <a:t>al treilea nivel</a:t>
            </a:r>
          </a:p>
          <a:p>
            <a:pPr lvl="3" rtl="0"/>
            <a:r>
              <a:rPr lang="ro-RO"/>
              <a:t>al patrulea nivel</a:t>
            </a:r>
          </a:p>
          <a:p>
            <a:pPr lvl="4" rtl="0"/>
            <a:r>
              <a:rPr lang="ro-RO"/>
              <a:t>al cincilea nivel</a:t>
            </a:r>
            <a:endParaRPr lang="ro-RO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C4D0F6-2473-42F9-ADBC-F3F510B121FF}" type="datetime1">
              <a:rPr lang="ro-RO" smtClean="0"/>
              <a:pPr/>
              <a:t>27.07.2021</a:t>
            </a:fld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reptunghi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o-RO" dirty="0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o-RO"/>
              <a:t>Faceți clic pentru a edita stilul de titlu coordonator</a:t>
            </a:r>
            <a:endParaRPr lang="ro-RO" dirty="0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o-RO"/>
              <a:t>Faceți clic pe pictogramă pentru a adăuga o imagine</a:t>
            </a:r>
            <a:endParaRPr lang="ro-RO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1B987A-7E14-43CF-AC8A-100950827603}" type="datetime1">
              <a:rPr lang="ro-RO" smtClean="0"/>
              <a:pPr/>
              <a:t>27.07.2021</a:t>
            </a:fld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reptunghi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o-RO" dirty="0"/>
          </a:p>
        </p:txBody>
      </p:sp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o-RO" dirty="0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o-RO" dirty="0"/>
              <a:t>Clic pentru editare stiluri text Coordonator</a:t>
            </a:r>
          </a:p>
          <a:p>
            <a:pPr lvl="1" rtl="0"/>
            <a:r>
              <a:rPr lang="ro-RO" dirty="0"/>
              <a:t>Al doilea nivel</a:t>
            </a:r>
          </a:p>
          <a:p>
            <a:pPr lvl="2" rtl="0"/>
            <a:r>
              <a:rPr lang="ro-RO" dirty="0"/>
              <a:t>Al treilea nivel</a:t>
            </a:r>
          </a:p>
          <a:p>
            <a:pPr lvl="3" rtl="0"/>
            <a:r>
              <a:rPr lang="ro-RO" dirty="0"/>
              <a:t>Al patrulea nivel</a:t>
            </a:r>
          </a:p>
          <a:p>
            <a:pPr lvl="4" rtl="0"/>
            <a:r>
              <a:rPr lang="ro-RO" dirty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9EA412-2FC9-4B59-A866-B907EDD281AA}" type="datetime1">
              <a:rPr lang="ro-RO" smtClean="0"/>
              <a:pPr/>
              <a:t>27.07.2021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3574132" y="1930400"/>
            <a:ext cx="7890801" cy="1761764"/>
          </a:xfrm>
        </p:spPr>
        <p:txBody>
          <a:bodyPr rtlCol="0"/>
          <a:lstStyle/>
          <a:p>
            <a:pPr algn="ctr" rtl="0"/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Săptămâna competențelor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r" rtl="0"/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Proiect pilot</a:t>
            </a:r>
          </a:p>
          <a:p>
            <a:pPr algn="r" rtl="0"/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An școlar 2021-2022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D81A7E60-A955-476D-AF5C-CC9891037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00" y="49559"/>
            <a:ext cx="1143000" cy="1143000"/>
          </a:xfrm>
          <a:prstGeom prst="rect">
            <a:avLst/>
          </a:prstGeom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E5BA1D38-FB02-4D92-97AF-BA5761DE7F0F}"/>
              </a:ext>
            </a:extLst>
          </p:cNvPr>
          <p:cNvSpPr txBox="1"/>
          <p:nvPr/>
        </p:nvSpPr>
        <p:spPr>
          <a:xfrm>
            <a:off x="4429100" y="278146"/>
            <a:ext cx="6328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Școala Gimnazială „Dimitrie Cantemir” Baia Mare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u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dirty="0"/>
              <a:t>Context</a:t>
            </a:r>
          </a:p>
        </p:txBody>
      </p:sp>
      <p:sp>
        <p:nvSpPr>
          <p:cNvPr id="14" name="Substituent conținut 13"/>
          <p:cNvSpPr>
            <a:spLocks noGrp="1"/>
          </p:cNvSpPr>
          <p:nvPr>
            <p:ph idx="1"/>
          </p:nvPr>
        </p:nvSpPr>
        <p:spPr>
          <a:xfrm>
            <a:off x="765820" y="1686761"/>
            <a:ext cx="4473047" cy="4470400"/>
          </a:xfrm>
        </p:spPr>
        <p:txBody>
          <a:bodyPr rtlCol="0"/>
          <a:lstStyle/>
          <a:p>
            <a:pPr rtl="0"/>
            <a:r>
              <a:rPr lang="ro-RO" dirty="0"/>
              <a:t>În școala noastră învață un număr de 1000 de elevi, repartizați în 37 de clase;</a:t>
            </a:r>
          </a:p>
          <a:p>
            <a:pPr rtl="0"/>
            <a:r>
              <a:rPr lang="ro-RO" dirty="0"/>
              <a:t>Numărul sălilor de clasă disponibile pentru anul școlar 2021-2022 este 31;</a:t>
            </a:r>
          </a:p>
          <a:p>
            <a:pPr rtl="0"/>
            <a:r>
              <a:rPr lang="ro-RO" dirty="0"/>
              <a:t>Pentru desfășurarea programului școlar într-un singur schimb, ar mai fi nevoie de încă 6 săli de clasă.</a:t>
            </a: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4" name="Diagramă 3">
                <a:extLst>
                  <a:ext uri="{FF2B5EF4-FFF2-40B4-BE49-F238E27FC236}">
                    <a16:creationId xmlns:a16="http://schemas.microsoft.com/office/drawing/2014/main" id="{26235D87-F98B-44A2-9084-4246F99A4AC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7752982"/>
                  </p:ext>
                </p:extLst>
              </p:nvPr>
            </p:nvGraphicFramePr>
            <p:xfrm>
              <a:off x="5014292" y="1462347"/>
              <a:ext cx="6984776" cy="497101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Diagramă 3">
                <a:extLst>
                  <a:ext uri="{FF2B5EF4-FFF2-40B4-BE49-F238E27FC236}">
                    <a16:creationId xmlns:a16="http://schemas.microsoft.com/office/drawing/2014/main" id="{26235D87-F98B-44A2-9084-4246F99A4AC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14292" y="1462347"/>
                <a:ext cx="6984776" cy="497101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Dreptunghi 4">
            <a:extLst>
              <a:ext uri="{FF2B5EF4-FFF2-40B4-BE49-F238E27FC236}">
                <a16:creationId xmlns:a16="http://schemas.microsoft.com/office/drawing/2014/main" id="{439C47AA-0B77-4636-A377-10B22DB2DD04}"/>
              </a:ext>
            </a:extLst>
          </p:cNvPr>
          <p:cNvSpPr/>
          <p:nvPr/>
        </p:nvSpPr>
        <p:spPr>
          <a:xfrm>
            <a:off x="8326660" y="4797152"/>
            <a:ext cx="1052667" cy="360040"/>
          </a:xfrm>
          <a:prstGeom prst="rect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800" dirty="0">
                <a:solidFill>
                  <a:schemeClr val="bg1"/>
                </a:solidFill>
              </a:rPr>
              <a:t>-6 săli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dirty="0"/>
              <a:t>Scopul implementării proiectului </a:t>
            </a:r>
          </a:p>
        </p:txBody>
      </p:sp>
      <p:sp>
        <p:nvSpPr>
          <p:cNvPr id="6" name="Substituent conținut 13">
            <a:extLst>
              <a:ext uri="{FF2B5EF4-FFF2-40B4-BE49-F238E27FC236}">
                <a16:creationId xmlns:a16="http://schemas.microsoft.com/office/drawing/2014/main" id="{F85432B3-3A0F-4DB0-9DA2-C72D07BCE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1686761"/>
            <a:ext cx="4473047" cy="3326415"/>
          </a:xfrm>
        </p:spPr>
        <p:txBody>
          <a:bodyPr rtlCol="0"/>
          <a:lstStyle/>
          <a:p>
            <a:pPr rtl="0"/>
            <a:r>
              <a:rPr lang="ro-RO" dirty="0"/>
              <a:t>Desfășurarea programului școlar într-un singur schimb, astfel încât, pe lângă soluționarea problemei legate de lipsa spațiului, elevii să beneficieze de experiențe de învățare valoroase. </a:t>
            </a:r>
          </a:p>
        </p:txBody>
      </p:sp>
      <p:sp>
        <p:nvSpPr>
          <p:cNvPr id="8" name="Titlu 1">
            <a:extLst>
              <a:ext uri="{FF2B5EF4-FFF2-40B4-BE49-F238E27FC236}">
                <a16:creationId xmlns:a16="http://schemas.microsoft.com/office/drawing/2014/main" id="{0721FC82-921E-423F-876A-80F6F8B59D90}"/>
              </a:ext>
            </a:extLst>
          </p:cNvPr>
          <p:cNvSpPr txBox="1">
            <a:spLocks/>
          </p:cNvSpPr>
          <p:nvPr/>
        </p:nvSpPr>
        <p:spPr>
          <a:xfrm>
            <a:off x="5446341" y="3358229"/>
            <a:ext cx="3528392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dirty="0"/>
              <a:t>Ce vom face?</a:t>
            </a:r>
          </a:p>
        </p:txBody>
      </p:sp>
      <p:sp>
        <p:nvSpPr>
          <p:cNvPr id="5" name="Săgeată: circulară 4">
            <a:extLst>
              <a:ext uri="{FF2B5EF4-FFF2-40B4-BE49-F238E27FC236}">
                <a16:creationId xmlns:a16="http://schemas.microsoft.com/office/drawing/2014/main" id="{FF1F4BEF-0F99-4D60-8995-809FE08FDC60}"/>
              </a:ext>
            </a:extLst>
          </p:cNvPr>
          <p:cNvSpPr/>
          <p:nvPr/>
        </p:nvSpPr>
        <p:spPr>
          <a:xfrm rot="1527060">
            <a:off x="4482783" y="4871617"/>
            <a:ext cx="2016224" cy="201622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pic>
        <p:nvPicPr>
          <p:cNvPr id="10" name="Imagine 9">
            <a:extLst>
              <a:ext uri="{FF2B5EF4-FFF2-40B4-BE49-F238E27FC236}">
                <a16:creationId xmlns:a16="http://schemas.microsoft.com/office/drawing/2014/main" id="{300E2287-0A50-4597-BA3F-DEBA30189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24" y="1795190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dirty="0"/>
              <a:t> Specificul proiectului </a:t>
            </a:r>
          </a:p>
        </p:txBody>
      </p:sp>
      <p:sp>
        <p:nvSpPr>
          <p:cNvPr id="6" name="Substituent conținut 13">
            <a:extLst>
              <a:ext uri="{FF2B5EF4-FFF2-40B4-BE49-F238E27FC236}">
                <a16:creationId xmlns:a16="http://schemas.microsoft.com/office/drawing/2014/main" id="{F85432B3-3A0F-4DB0-9DA2-C72D07BCE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04" y="1686761"/>
            <a:ext cx="3456384" cy="3830471"/>
          </a:xfrm>
          <a:ln w="28575">
            <a:solidFill>
              <a:srgbClr val="002060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ro-RO" dirty="0"/>
              <a:t>Activitățile propuse prin proiect se adresează claselor I-VIII și se referă la introducerea, în programul obișnuit al școlii, a unei săptămâni de învățare cu accent pe dezvoltarea competențelor cheie.</a:t>
            </a:r>
          </a:p>
          <a:p>
            <a:pPr marL="0" indent="0" rtl="0">
              <a:buNone/>
            </a:pPr>
            <a:endParaRPr lang="ro-RO" dirty="0"/>
          </a:p>
          <a:p>
            <a:pPr rtl="0"/>
            <a:endParaRPr lang="ro-RO" dirty="0"/>
          </a:p>
        </p:txBody>
      </p:sp>
      <p:sp>
        <p:nvSpPr>
          <p:cNvPr id="3" name="Săgeată: dreapta 2">
            <a:extLst>
              <a:ext uri="{FF2B5EF4-FFF2-40B4-BE49-F238E27FC236}">
                <a16:creationId xmlns:a16="http://schemas.microsoft.com/office/drawing/2014/main" id="{B415C3FC-8FA7-4124-B1F0-24B3AA208F9E}"/>
              </a:ext>
            </a:extLst>
          </p:cNvPr>
          <p:cNvSpPr/>
          <p:nvPr/>
        </p:nvSpPr>
        <p:spPr>
          <a:xfrm>
            <a:off x="4249221" y="1624740"/>
            <a:ext cx="237626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Unde?</a:t>
            </a:r>
          </a:p>
        </p:txBody>
      </p:sp>
      <p:sp>
        <p:nvSpPr>
          <p:cNvPr id="9" name="Săgeată: dreapta 8">
            <a:extLst>
              <a:ext uri="{FF2B5EF4-FFF2-40B4-BE49-F238E27FC236}">
                <a16:creationId xmlns:a16="http://schemas.microsoft.com/office/drawing/2014/main" id="{551B5AAE-C629-4916-8E10-3C49832D6321}"/>
              </a:ext>
            </a:extLst>
          </p:cNvPr>
          <p:cNvSpPr/>
          <p:nvPr/>
        </p:nvSpPr>
        <p:spPr>
          <a:xfrm>
            <a:off x="4249221" y="3032956"/>
            <a:ext cx="237626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Când?</a:t>
            </a:r>
          </a:p>
        </p:txBody>
      </p:sp>
      <p:sp>
        <p:nvSpPr>
          <p:cNvPr id="11" name="Săgeată: dreapta 10">
            <a:extLst>
              <a:ext uri="{FF2B5EF4-FFF2-40B4-BE49-F238E27FC236}">
                <a16:creationId xmlns:a16="http://schemas.microsoft.com/office/drawing/2014/main" id="{C3ABA960-3E2E-4E65-8326-EC7266F39040}"/>
              </a:ext>
            </a:extLst>
          </p:cNvPr>
          <p:cNvSpPr/>
          <p:nvPr/>
        </p:nvSpPr>
        <p:spPr>
          <a:xfrm>
            <a:off x="4249221" y="4441172"/>
            <a:ext cx="237626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Cum?</a:t>
            </a:r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9F5AF937-F06C-4E38-8A16-4FFF213F4DB0}"/>
              </a:ext>
            </a:extLst>
          </p:cNvPr>
          <p:cNvSpPr/>
          <p:nvPr/>
        </p:nvSpPr>
        <p:spPr>
          <a:xfrm>
            <a:off x="6958508" y="1570666"/>
            <a:ext cx="4824536" cy="922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800" dirty="0"/>
              <a:t>Lecțiile se vor desfășura în afara școlii: la muzeu, la bibliotecă, online, în natură etc., în funcție de tema abordată și de disciplina de studiu.</a:t>
            </a:r>
          </a:p>
        </p:txBody>
      </p:sp>
      <p:sp>
        <p:nvSpPr>
          <p:cNvPr id="15" name="Dreptunghi 14">
            <a:extLst>
              <a:ext uri="{FF2B5EF4-FFF2-40B4-BE49-F238E27FC236}">
                <a16:creationId xmlns:a16="http://schemas.microsoft.com/office/drawing/2014/main" id="{8D8E3A7C-D0A6-4330-B31F-3F3558378D49}"/>
              </a:ext>
            </a:extLst>
          </p:cNvPr>
          <p:cNvSpPr/>
          <p:nvPr/>
        </p:nvSpPr>
        <p:spPr>
          <a:xfrm>
            <a:off x="6946078" y="2967885"/>
            <a:ext cx="4824536" cy="922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800" dirty="0"/>
              <a:t>O dată la opt săptămâni, </a:t>
            </a:r>
            <a:r>
              <a:rPr lang="ro-RO" sz="1800" u="sng" dirty="0"/>
              <a:t>un rând de clase </a:t>
            </a:r>
            <a:r>
              <a:rPr lang="ro-RO" sz="1800" dirty="0"/>
              <a:t>desfășoară activitățile din săptămâna competențelor (ex: toate clasele a V-a).</a:t>
            </a:r>
          </a:p>
        </p:txBody>
      </p:sp>
      <p:sp>
        <p:nvSpPr>
          <p:cNvPr id="16" name="Dreptunghi 15">
            <a:extLst>
              <a:ext uri="{FF2B5EF4-FFF2-40B4-BE49-F238E27FC236}">
                <a16:creationId xmlns:a16="http://schemas.microsoft.com/office/drawing/2014/main" id="{535AE2E4-0287-4C1B-BF08-1D4362B42ED6}"/>
              </a:ext>
            </a:extLst>
          </p:cNvPr>
          <p:cNvSpPr/>
          <p:nvPr/>
        </p:nvSpPr>
        <p:spPr>
          <a:xfrm>
            <a:off x="6967186" y="4376101"/>
            <a:ext cx="4824536" cy="922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800" dirty="0"/>
              <a:t>Prin abordarea integrată a unei teme, pe parcursul săptămânii, se vor dezvolta competențele propuse la toate disciplinele.</a:t>
            </a:r>
          </a:p>
        </p:txBody>
      </p:sp>
      <p:sp>
        <p:nvSpPr>
          <p:cNvPr id="18" name="Săgeată: curbată în jos 17">
            <a:extLst>
              <a:ext uri="{FF2B5EF4-FFF2-40B4-BE49-F238E27FC236}">
                <a16:creationId xmlns:a16="http://schemas.microsoft.com/office/drawing/2014/main" id="{FC56AA09-20B7-4B94-9CC9-BC4C622ADA44}"/>
              </a:ext>
            </a:extLst>
          </p:cNvPr>
          <p:cNvSpPr/>
          <p:nvPr/>
        </p:nvSpPr>
        <p:spPr>
          <a:xfrm>
            <a:off x="3646140" y="5599092"/>
            <a:ext cx="3299938" cy="106853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800" dirty="0">
                <a:solidFill>
                  <a:srgbClr val="FF0000"/>
                </a:solidFill>
              </a:rPr>
              <a:t>Care sunt </a:t>
            </a:r>
          </a:p>
          <a:p>
            <a:pPr algn="ctr"/>
            <a:r>
              <a:rPr lang="ro-RO" sz="1800" dirty="0">
                <a:solidFill>
                  <a:srgbClr val="FF0000"/>
                </a:solidFill>
              </a:rPr>
              <a:t>competențele cheie?</a:t>
            </a:r>
          </a:p>
        </p:txBody>
      </p:sp>
    </p:spTree>
    <p:extLst>
      <p:ext uri="{BB962C8B-B14F-4D97-AF65-F5344CB8AC3E}">
        <p14:creationId xmlns:p14="http://schemas.microsoft.com/office/powerpoint/2010/main" val="9172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053852" y="260648"/>
            <a:ext cx="10157354" cy="1080120"/>
          </a:xfrm>
        </p:spPr>
        <p:txBody>
          <a:bodyPr rtlCol="0"/>
          <a:lstStyle/>
          <a:p>
            <a:pPr rtl="0"/>
            <a:r>
              <a:rPr lang="ro-RO" dirty="0"/>
              <a:t>Competențe cheie</a:t>
            </a:r>
          </a:p>
        </p:txBody>
      </p:sp>
      <p:sp>
        <p:nvSpPr>
          <p:cNvPr id="5" name="Substituent conținut 4"/>
          <p:cNvSpPr>
            <a:spLocks noGrp="1"/>
          </p:cNvSpPr>
          <p:nvPr>
            <p:ph sz="half" idx="1"/>
          </p:nvPr>
        </p:nvSpPr>
        <p:spPr>
          <a:xfrm>
            <a:off x="765820" y="1340768"/>
            <a:ext cx="5328593" cy="5441032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>
            <a:normAutofit fontScale="85000" lnSpcReduction="10000"/>
          </a:bodyPr>
          <a:lstStyle/>
          <a:p>
            <a:pPr marL="0" indent="0">
              <a:buNone/>
            </a:pPr>
            <a:r>
              <a:rPr lang="ro-RO" dirty="0">
                <a:effectLst/>
              </a:rPr>
              <a:t>a) competențe de comunicare în limba română și în limba maternă, în cazul minorităților naționale;</a:t>
            </a:r>
          </a:p>
          <a:p>
            <a:pPr marL="0" indent="0">
              <a:buNone/>
            </a:pPr>
            <a:r>
              <a:rPr lang="ro-RO" dirty="0">
                <a:effectLst/>
              </a:rPr>
              <a:t>b) competențe de comunicare în limbi străine;</a:t>
            </a:r>
          </a:p>
          <a:p>
            <a:pPr marL="0" indent="0">
              <a:buNone/>
            </a:pPr>
            <a:r>
              <a:rPr lang="ro-RO" dirty="0">
                <a:effectLst/>
              </a:rPr>
              <a:t>c) competențe de bază de matematică, științe și tehnologie;</a:t>
            </a:r>
          </a:p>
          <a:p>
            <a:pPr marL="0" indent="0">
              <a:buNone/>
            </a:pPr>
            <a:r>
              <a:rPr lang="ro-RO" dirty="0">
                <a:effectLst/>
              </a:rPr>
              <a:t>d) competențe digitale de utilizare a tehnologiei informației ca instrument de învățare și cunoaștere;</a:t>
            </a:r>
          </a:p>
          <a:p>
            <a:pPr marL="0" indent="0">
              <a:buNone/>
            </a:pPr>
            <a:r>
              <a:rPr lang="ro-RO" dirty="0">
                <a:effectLst/>
              </a:rPr>
              <a:t>e) competențe sociale și civice;</a:t>
            </a:r>
          </a:p>
          <a:p>
            <a:pPr marL="0" indent="0">
              <a:buNone/>
            </a:pPr>
            <a:r>
              <a:rPr lang="ro-RO" dirty="0">
                <a:effectLst/>
              </a:rPr>
              <a:t>f) competențe antreprenoriale;</a:t>
            </a:r>
          </a:p>
          <a:p>
            <a:pPr marL="0" indent="0">
              <a:buNone/>
            </a:pPr>
            <a:r>
              <a:rPr lang="ro-RO" dirty="0">
                <a:effectLst/>
              </a:rPr>
              <a:t>g) competențe de sensibilizare și de expresie culturală;</a:t>
            </a:r>
          </a:p>
          <a:p>
            <a:pPr marL="0" indent="0">
              <a:buNone/>
            </a:pPr>
            <a:r>
              <a:rPr lang="ro-RO" dirty="0">
                <a:effectLst/>
              </a:rPr>
              <a:t>h) competența de a învăța să înveți.</a:t>
            </a:r>
          </a:p>
          <a:p>
            <a:pPr marL="0" indent="0">
              <a:buNone/>
            </a:pPr>
            <a:endParaRPr lang="ro-RO" dirty="0">
              <a:effectLst/>
            </a:endParaRPr>
          </a:p>
          <a:p>
            <a:pPr marL="0" indent="0" rtl="0">
              <a:buNone/>
            </a:pPr>
            <a:endParaRPr lang="ro-RO" dirty="0"/>
          </a:p>
        </p:txBody>
      </p:sp>
      <p:sp>
        <p:nvSpPr>
          <p:cNvPr id="7" name="Substituent conținut 4">
            <a:extLst>
              <a:ext uri="{FF2B5EF4-FFF2-40B4-BE49-F238E27FC236}">
                <a16:creationId xmlns:a16="http://schemas.microsoft.com/office/drawing/2014/main" id="{2A49553F-822D-453A-803F-8D0645858155}"/>
              </a:ext>
            </a:extLst>
          </p:cNvPr>
          <p:cNvSpPr txBox="1">
            <a:spLocks/>
          </p:cNvSpPr>
          <p:nvPr/>
        </p:nvSpPr>
        <p:spPr>
          <a:xfrm>
            <a:off x="6526460" y="260648"/>
            <a:ext cx="5328593" cy="544103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121899" tIns="60949" rIns="121899" bIns="60949" rtlCol="0">
            <a:normAutofit fontScale="85000" lnSpcReduction="200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o-RO" dirty="0"/>
              <a:t>Explicație:</a:t>
            </a:r>
          </a:p>
          <a:p>
            <a:pPr marL="0" indent="0">
              <a:buFont typeface="Arial" pitchFamily="34" charset="0"/>
              <a:buNone/>
            </a:pPr>
            <a:r>
              <a:rPr lang="ro-RO" dirty="0"/>
              <a:t>O dată la opt săptămâni, un rând de clase aflate pe același nivel (patru clase), desfășoară activitatea educațională în afara spațiului școlii (la muzeu, în ateliere de pictură, în natură, acasă – în conexiune online cu cadrele didactice, la bibliotecă etc.).</a:t>
            </a:r>
          </a:p>
          <a:p>
            <a:pPr marL="0" indent="0">
              <a:buFont typeface="Arial" pitchFamily="34" charset="0"/>
              <a:buNone/>
            </a:pPr>
            <a:r>
              <a:rPr lang="ro-RO" dirty="0"/>
              <a:t>În această săptămână, în cadrul fiecărei discipline de studiu, se va urmări dezvoltarea și consolidarea competenței/competențelor propuse. Astfel, lecțiile se vor construi în jurul competenței pe care vrem să o dezvoltăm în acea săptămână.</a:t>
            </a:r>
          </a:p>
          <a:p>
            <a:pPr marL="0" indent="0">
              <a:buFont typeface="Arial" pitchFamily="34" charset="0"/>
              <a:buNone/>
            </a:pPr>
            <a:r>
              <a:rPr lang="ro-RO" dirty="0"/>
              <a:t>Ex: ne propunem să dezvoltăm competențele sociale și civice. La fiecare disciplină vom alege conținuturi și strategii care să faciliteze formarea de cunoștințe, aptitudini și atitudini în acest sens.</a:t>
            </a:r>
          </a:p>
          <a:p>
            <a:pPr marL="0" indent="0">
              <a:buFont typeface="Arial" pitchFamily="34" charset="0"/>
              <a:buNone/>
            </a:pPr>
            <a:endParaRPr lang="ro-RO" dirty="0"/>
          </a:p>
          <a:p>
            <a:pPr marL="0" indent="0">
              <a:buFont typeface="Arial" pitchFamily="34" charset="0"/>
              <a:buNone/>
            </a:pPr>
            <a:endParaRPr lang="ro-RO" dirty="0"/>
          </a:p>
          <a:p>
            <a:pPr marL="0" indent="0">
              <a:buFont typeface="Arial" pitchFamily="34" charset="0"/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449711" cy="1397000"/>
          </a:xfrm>
        </p:spPr>
        <p:txBody>
          <a:bodyPr rtlCol="0"/>
          <a:lstStyle/>
          <a:p>
            <a:pPr rtl="0"/>
            <a:r>
              <a:rPr lang="ro-RO" dirty="0"/>
              <a:t>Aspecte favorabile implementării proiectului</a:t>
            </a:r>
          </a:p>
        </p:txBody>
      </p:sp>
      <p:sp>
        <p:nvSpPr>
          <p:cNvPr id="5" name="Substituent conținut 4">
            <a:extLst>
              <a:ext uri="{FF2B5EF4-FFF2-40B4-BE49-F238E27FC236}">
                <a16:creationId xmlns:a16="http://schemas.microsoft.com/office/drawing/2014/main" id="{D8BAEC2F-E07A-4DC4-BB2D-EE0CE44CD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812" y="1628800"/>
            <a:ext cx="4032448" cy="3383384"/>
          </a:xfrm>
          <a:ln w="381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ro-RO" dirty="0"/>
              <a:t>Datorită efortului cadrelor didactice, sprijinului părinților și implicării elevilor, am reușit să parcurgem perioada învățării online fără dificultăți. </a:t>
            </a:r>
          </a:p>
          <a:p>
            <a:r>
              <a:rPr lang="ro-RO" dirty="0"/>
              <a:t>Ne bazăm pe acest parteneriat pentru sprijin în derularea activităților proiectului.</a:t>
            </a:r>
          </a:p>
        </p:txBody>
      </p:sp>
      <p:sp>
        <p:nvSpPr>
          <p:cNvPr id="9" name="Săgeată: circulară 8">
            <a:extLst>
              <a:ext uri="{FF2B5EF4-FFF2-40B4-BE49-F238E27FC236}">
                <a16:creationId xmlns:a16="http://schemas.microsoft.com/office/drawing/2014/main" id="{1E95E292-E37A-49A9-A5BB-BC50E3D8CADF}"/>
              </a:ext>
            </a:extLst>
          </p:cNvPr>
          <p:cNvSpPr/>
          <p:nvPr/>
        </p:nvSpPr>
        <p:spPr>
          <a:xfrm>
            <a:off x="5971181" y="1316120"/>
            <a:ext cx="2016224" cy="201622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800" dirty="0">
                <a:solidFill>
                  <a:schemeClr val="tx1"/>
                </a:solidFill>
              </a:rPr>
              <a:t>Care sunt punctele forte?</a:t>
            </a:r>
          </a:p>
        </p:txBody>
      </p:sp>
      <p:sp>
        <p:nvSpPr>
          <p:cNvPr id="10" name="Substituent conținut 4">
            <a:extLst>
              <a:ext uri="{FF2B5EF4-FFF2-40B4-BE49-F238E27FC236}">
                <a16:creationId xmlns:a16="http://schemas.microsoft.com/office/drawing/2014/main" id="{2B483279-5EDA-4211-AD5A-0BE9B60360FD}"/>
              </a:ext>
            </a:extLst>
          </p:cNvPr>
          <p:cNvSpPr txBox="1">
            <a:spLocks/>
          </p:cNvSpPr>
          <p:nvPr/>
        </p:nvSpPr>
        <p:spPr>
          <a:xfrm>
            <a:off x="5014292" y="2894360"/>
            <a:ext cx="6480721" cy="388744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121899" tIns="60949" rIns="121899" bIns="60949" rtlCol="0">
            <a:normAutofit fontScale="77500" lnSpcReduction="200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dirty="0">
                <a:solidFill>
                  <a:schemeClr val="bg1"/>
                </a:solidFill>
              </a:rPr>
              <a:t>-avem spații școlare dotate cu aparatură ce permite desfășurarea orelor online;</a:t>
            </a:r>
          </a:p>
          <a:p>
            <a:pPr marL="0" indent="0">
              <a:buNone/>
            </a:pPr>
            <a:r>
              <a:rPr lang="ro-RO" dirty="0">
                <a:solidFill>
                  <a:schemeClr val="bg1"/>
                </a:solidFill>
              </a:rPr>
              <a:t>-avem cadre didactice cu competențe digitale avansate;</a:t>
            </a:r>
          </a:p>
          <a:p>
            <a:pPr marL="0" indent="0">
              <a:buNone/>
            </a:pPr>
            <a:r>
              <a:rPr lang="ro-RO" dirty="0">
                <a:solidFill>
                  <a:schemeClr val="bg1"/>
                </a:solidFill>
              </a:rPr>
              <a:t>-dispunem de platformă educațională licențiată pentru școala noastră;</a:t>
            </a:r>
          </a:p>
          <a:p>
            <a:pPr marL="0" indent="0">
              <a:buNone/>
            </a:pPr>
            <a:r>
              <a:rPr lang="ro-RO" dirty="0">
                <a:solidFill>
                  <a:schemeClr val="bg1"/>
                </a:solidFill>
              </a:rPr>
              <a:t>-avem orar ușor de adaptat acestui tip de program (online, activități de tip outdoor etc.);</a:t>
            </a:r>
          </a:p>
          <a:p>
            <a:pPr marL="0" indent="0">
              <a:buNone/>
            </a:pPr>
            <a:r>
              <a:rPr lang="ro-RO" dirty="0">
                <a:solidFill>
                  <a:schemeClr val="bg1"/>
                </a:solidFill>
              </a:rPr>
              <a:t>-dispunem de catalog online propriu, cu care toți factorii educaționali sunt familiarizați);</a:t>
            </a:r>
          </a:p>
          <a:p>
            <a:pPr marL="0" indent="0">
              <a:buNone/>
            </a:pPr>
            <a:r>
              <a:rPr lang="ro-RO" dirty="0">
                <a:solidFill>
                  <a:schemeClr val="bg1"/>
                </a:solidFill>
              </a:rPr>
              <a:t>-elevii școlii noastre dispun de tehnologia necesară conectării online, atât din resurse proprii, cât și asigurată de școală.</a:t>
            </a:r>
          </a:p>
        </p:txBody>
      </p:sp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045302" y="332656"/>
            <a:ext cx="10449711" cy="852512"/>
          </a:xfrm>
        </p:spPr>
        <p:txBody>
          <a:bodyPr rtlCol="0"/>
          <a:lstStyle/>
          <a:p>
            <a:pPr rtl="0"/>
            <a:r>
              <a:rPr lang="ro-RO" dirty="0"/>
              <a:t>Avantaje ale implementării proiectului</a:t>
            </a:r>
          </a:p>
        </p:txBody>
      </p:sp>
      <p:sp>
        <p:nvSpPr>
          <p:cNvPr id="5" name="Substituent conținut 4">
            <a:extLst>
              <a:ext uri="{FF2B5EF4-FFF2-40B4-BE49-F238E27FC236}">
                <a16:creationId xmlns:a16="http://schemas.microsoft.com/office/drawing/2014/main" id="{D8BAEC2F-E07A-4DC4-BB2D-EE0CE44CD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812" y="1372344"/>
            <a:ext cx="7920880" cy="5225008"/>
          </a:xfrm>
          <a:ln w="381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 dirty="0"/>
              <a:t>-desfășurarea cursurilor într-un singur schimb;</a:t>
            </a:r>
          </a:p>
          <a:p>
            <a:pPr marL="0" indent="0">
              <a:buNone/>
            </a:pPr>
            <a:r>
              <a:rPr lang="ro-RO" dirty="0"/>
              <a:t>-asigurarea spațiilor necesare desfășurării programului „Școala după școală”;</a:t>
            </a:r>
          </a:p>
          <a:p>
            <a:pPr marL="0" indent="0">
              <a:buNone/>
            </a:pPr>
            <a:r>
              <a:rPr lang="ro-RO" dirty="0"/>
              <a:t>-dezvoltarea competențelor digitale în rândul elevilor și cadrelor didactice;</a:t>
            </a:r>
          </a:p>
          <a:p>
            <a:pPr marL="0" indent="0">
              <a:buNone/>
            </a:pPr>
            <a:r>
              <a:rPr lang="ro-RO" dirty="0"/>
              <a:t>-participarea la activitățile extrașcolare după-amiaza;</a:t>
            </a:r>
          </a:p>
          <a:p>
            <a:pPr marL="0" indent="0">
              <a:buNone/>
            </a:pPr>
            <a:r>
              <a:rPr lang="ro-RO" dirty="0"/>
              <a:t>-menținerea activă a abilităților dobândite în perioada desfășurării cursurilor online;</a:t>
            </a:r>
          </a:p>
          <a:p>
            <a:pPr marL="0" indent="0">
              <a:buNone/>
            </a:pPr>
            <a:r>
              <a:rPr lang="ro-RO" dirty="0"/>
              <a:t>-flexibilizarea demersului educațional în cazuri excepționale (precum pandemia);</a:t>
            </a:r>
          </a:p>
          <a:p>
            <a:pPr marL="0" indent="0">
              <a:buNone/>
            </a:pPr>
            <a:r>
              <a:rPr lang="ro-RO" dirty="0"/>
              <a:t>-succesiunea firească a învățării față în față – învățare online;</a:t>
            </a:r>
          </a:p>
          <a:p>
            <a:pPr marL="0" indent="0">
              <a:buNone/>
            </a:pPr>
            <a:r>
              <a:rPr lang="ro-RO" dirty="0"/>
              <a:t>-crearea condițiilor echitabile de acces la învățare pentru toți elevii școlii.</a:t>
            </a:r>
          </a:p>
        </p:txBody>
      </p:sp>
      <p:sp>
        <p:nvSpPr>
          <p:cNvPr id="10" name="Substituent conținut 4">
            <a:extLst>
              <a:ext uri="{FF2B5EF4-FFF2-40B4-BE49-F238E27FC236}">
                <a16:creationId xmlns:a16="http://schemas.microsoft.com/office/drawing/2014/main" id="{2B483279-5EDA-4211-AD5A-0BE9B60360FD}"/>
              </a:ext>
            </a:extLst>
          </p:cNvPr>
          <p:cNvSpPr txBox="1">
            <a:spLocks/>
          </p:cNvSpPr>
          <p:nvPr/>
        </p:nvSpPr>
        <p:spPr>
          <a:xfrm>
            <a:off x="8758708" y="2780928"/>
            <a:ext cx="2724864" cy="36004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b="1" dirty="0">
                <a:solidFill>
                  <a:schemeClr val="bg1"/>
                </a:solidFill>
              </a:rPr>
              <a:t>Monitorizarea</a:t>
            </a:r>
            <a:r>
              <a:rPr lang="ro-RO" dirty="0">
                <a:solidFill>
                  <a:schemeClr val="bg1"/>
                </a:solidFill>
              </a:rPr>
              <a:t> se va realiza pe platforma educațională, periodic, prin realizarea unor formulare de feedback adresate părinților, elevilor și cadrelor didactice.</a:t>
            </a:r>
          </a:p>
        </p:txBody>
      </p:sp>
    </p:spTree>
    <p:extLst>
      <p:ext uri="{BB962C8B-B14F-4D97-AF65-F5344CB8AC3E}">
        <p14:creationId xmlns:p14="http://schemas.microsoft.com/office/powerpoint/2010/main" val="261376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17748" y="3039864"/>
            <a:ext cx="9001000" cy="1930400"/>
          </a:xfrm>
        </p:spPr>
        <p:txBody>
          <a:bodyPr rtlCol="0">
            <a:normAutofit/>
          </a:bodyPr>
          <a:lstStyle/>
          <a:p>
            <a:pPr rtl="0"/>
            <a:r>
              <a:rPr lang="ro-RO" sz="4000" dirty="0"/>
              <a:t>Ne bazăm pe colaborarea dumneavoastră!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981844" y="4005064"/>
            <a:ext cx="7008574" cy="1296987"/>
          </a:xfrm>
        </p:spPr>
        <p:txBody>
          <a:bodyPr rtlCol="0">
            <a:normAutofit/>
          </a:bodyPr>
          <a:lstStyle/>
          <a:p>
            <a:pPr algn="ctr" rtl="0"/>
            <a:r>
              <a:rPr lang="ro-RO" dirty="0">
                <a:solidFill>
                  <a:srgbClr val="FF0000"/>
                </a:solidFill>
              </a:rPr>
              <a:t>Doar împreună putem oferi copiilor oportunități valoroase de învățare! </a:t>
            </a: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ărți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2_TF02787940_TF02787940" id="{01410589-2885-4420-96CF-81E5EFF6D557}" vid="{930C8C6C-319E-47EE-A8A1-73357733795B}"/>
    </a:ext>
  </a:extLst>
</a:theme>
</file>

<file path=ppt/theme/theme2.xml><?xml version="1.0" encoding="utf-8"?>
<a:theme xmlns:a="http://schemas.openxmlformats.org/drawingml/2006/main" name="Temă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ă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Prezentare stivă de cărți albastră (ecran lat)</Template>
  <TotalTime>316</TotalTime>
  <Words>694</Words>
  <Application>Microsoft Office PowerPoint</Application>
  <PresentationFormat>Particularizare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Cărți 16x9</vt:lpstr>
      <vt:lpstr>Săptămâna competențelor</vt:lpstr>
      <vt:lpstr>Context</vt:lpstr>
      <vt:lpstr>Scopul implementării proiectului </vt:lpstr>
      <vt:lpstr> Specificul proiectului </vt:lpstr>
      <vt:lpstr>Competențe cheie</vt:lpstr>
      <vt:lpstr>Aspecte favorabile implementării proiectului</vt:lpstr>
      <vt:lpstr>Avantaje ale implementării proiectului</vt:lpstr>
      <vt:lpstr>Ne bazăm pe colaborarea dumneavoastră!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 titlu</dc:title>
  <dc:creator>user</dc:creator>
  <cp:lastModifiedBy>user</cp:lastModifiedBy>
  <cp:revision>12</cp:revision>
  <dcterms:created xsi:type="dcterms:W3CDTF">2021-07-24T18:33:50Z</dcterms:created>
  <dcterms:modified xsi:type="dcterms:W3CDTF">2021-07-27T09:55:42Z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