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11/26/2018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11/26/2018</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11/26/2018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11/26/2018</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11/26/2018</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11/26/2018</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11/26/2018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66800"/>
            <a:ext cx="6172200" cy="1894362"/>
          </a:xfrm>
        </p:spPr>
        <p:txBody>
          <a:bodyPr>
            <a:normAutofit/>
          </a:bodyPr>
          <a:lstStyle/>
          <a:p>
            <a:pPr algn="ctr"/>
            <a:r>
              <a:rPr lang="ro-RO" dirty="0" smtClean="0">
                <a:latin typeface="Algerian" pitchFamily="82" charset="0"/>
              </a:rPr>
              <a:t>Activități desfășurate în cadrul săptămânii ”școala altfel”</a:t>
            </a:r>
            <a:r>
              <a:rPr lang="ro-RO" dirty="0" smtClean="0"/>
              <a:t/>
            </a:r>
            <a:br>
              <a:rPr lang="ro-RO" dirty="0" smtClean="0"/>
            </a:br>
            <a:endParaRPr lang="en-US" dirty="0"/>
          </a:p>
        </p:txBody>
      </p:sp>
      <p:sp>
        <p:nvSpPr>
          <p:cNvPr id="3" name="Subtitle 2"/>
          <p:cNvSpPr>
            <a:spLocks noGrp="1"/>
          </p:cNvSpPr>
          <p:nvPr>
            <p:ph type="subTitle" idx="1"/>
          </p:nvPr>
        </p:nvSpPr>
        <p:spPr>
          <a:xfrm>
            <a:off x="2438400" y="3581400"/>
            <a:ext cx="6172200" cy="1371600"/>
          </a:xfrm>
        </p:spPr>
        <p:txBody>
          <a:bodyPr/>
          <a:lstStyle/>
          <a:p>
            <a:pPr algn="ctr"/>
            <a:endParaRPr lang="ro-RO" dirty="0" smtClean="0"/>
          </a:p>
          <a:p>
            <a:pPr algn="ctr"/>
            <a:r>
              <a:rPr lang="ro-RO" dirty="0" smtClean="0"/>
              <a:t>AN ȘCOLAR 2017-2018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0" y="1524000"/>
            <a:ext cx="3276600" cy="3352800"/>
          </a:xfrm>
        </p:spPr>
        <p:txBody>
          <a:bodyPr>
            <a:normAutofit/>
          </a:bodyPr>
          <a:lstStyle/>
          <a:p>
            <a:pPr algn="just">
              <a:buNone/>
            </a:pPr>
            <a:r>
              <a:rPr lang="ro-RO" sz="1400" i="1" dirty="0" smtClean="0">
                <a:latin typeface="Times New Roman" pitchFamily="18" charset="0"/>
                <a:cs typeface="Times New Roman" pitchFamily="18" charset="0"/>
              </a:rPr>
              <a:t>		Activităţile propuse anul acesta pentru clasa a IV-a C variază de la ateliere de lucru - desfășurate la Mc Donald’s, la lecţii de ştiinţe în aer liber - Parcul Mara, la filme 3D - Cinema Citty, vizită la Muzeul Judeţean de Istorie şi Arheologie şi concursuri sportive.</a:t>
            </a:r>
            <a:endParaRPr lang="en-US" sz="1400" i="1" dirty="0" smtClean="0">
              <a:latin typeface="Times New Roman" pitchFamily="18" charset="0"/>
              <a:cs typeface="Times New Roman" pitchFamily="18" charset="0"/>
            </a:endParaRPr>
          </a:p>
          <a:p>
            <a:pPr algn="just">
              <a:buNone/>
            </a:pPr>
            <a:r>
              <a:rPr lang="ro-RO" sz="1400" i="1" dirty="0" smtClean="0">
                <a:latin typeface="Times New Roman" pitchFamily="18" charset="0"/>
                <a:cs typeface="Times New Roman" pitchFamily="18" charset="0"/>
              </a:rPr>
              <a:t>		Copiilor le-au plăcut activităţile derulate în săptămâna ”Şcoala altfel” rămânând cu multe amintiri, impresii şi informaţii noi. </a:t>
            </a:r>
            <a:endParaRPr lang="en-US" sz="1400" i="1" dirty="0">
              <a:latin typeface="Times New Roman" pitchFamily="18" charset="0"/>
              <a:cs typeface="Times New Roman" pitchFamily="18" charset="0"/>
            </a:endParaRPr>
          </a:p>
        </p:txBody>
      </p:sp>
      <p:sp>
        <p:nvSpPr>
          <p:cNvPr id="4" name="Title 1"/>
          <p:cNvSpPr txBox="1">
            <a:spLocks noGrp="1"/>
          </p:cNvSpPr>
          <p:nvPr>
            <p:ph type="title"/>
          </p:nvPr>
        </p:nvSpPr>
        <p:spPr>
          <a:xfrm>
            <a:off x="457200" y="274638"/>
            <a:ext cx="8229600" cy="868362"/>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5" name="TextBox 4"/>
          <p:cNvSpPr txBox="1"/>
          <p:nvPr/>
        </p:nvSpPr>
        <p:spPr>
          <a:xfrm>
            <a:off x="762000" y="304800"/>
            <a:ext cx="7391400" cy="830997"/>
          </a:xfrm>
          <a:prstGeom prst="rect">
            <a:avLst/>
          </a:prstGeom>
          <a:noFill/>
        </p:spPr>
        <p:txBody>
          <a:bodyPr wrap="square" rtlCol="0">
            <a:spAutoFit/>
          </a:bodyPr>
          <a:lstStyle/>
          <a:p>
            <a:pPr algn="ctr"/>
            <a:r>
              <a:rPr lang="ro-RO" sz="2400" b="1" i="1" dirty="0" smtClean="0">
                <a:solidFill>
                  <a:schemeClr val="accent6">
                    <a:lumMod val="75000"/>
                  </a:schemeClr>
                </a:solidFill>
              </a:rPr>
              <a:t>„SĂ ŞTII MAI MULTE, SĂ FII MAI BUN!”</a:t>
            </a:r>
          </a:p>
          <a:p>
            <a:pPr algn="ctr"/>
            <a:r>
              <a:rPr lang="ro-RO" sz="2400" b="1" i="1" dirty="0" smtClean="0">
                <a:solidFill>
                  <a:schemeClr val="accent6">
                    <a:lumMod val="75000"/>
                  </a:schemeClr>
                </a:solidFill>
              </a:rPr>
              <a:t>CLASA A IV-A C</a:t>
            </a:r>
            <a:endParaRPr lang="en-US" sz="2400" b="1" dirty="0">
              <a:solidFill>
                <a:schemeClr val="accent6">
                  <a:lumMod val="75000"/>
                </a:schemeClr>
              </a:solidFill>
            </a:endParaRPr>
          </a:p>
        </p:txBody>
      </p:sp>
      <p:pic>
        <p:nvPicPr>
          <p:cNvPr id="6" name="Picture 5" descr="C:\Users\USER\Desktop\rev 2018\arta si creativitate\NISTE LUCICA\SCOALA ALTFEL -A IVA C.jpg"/>
          <p:cNvPicPr/>
          <p:nvPr/>
        </p:nvPicPr>
        <p:blipFill>
          <a:blip r:embed="rId2" cstate="print"/>
          <a:srcRect/>
          <a:stretch>
            <a:fillRect/>
          </a:stretch>
        </p:blipFill>
        <p:spPr bwMode="auto">
          <a:xfrm>
            <a:off x="5334000" y="4648200"/>
            <a:ext cx="2743200" cy="1921476"/>
          </a:xfrm>
          <a:prstGeom prst="rect">
            <a:avLst/>
          </a:prstGeom>
          <a:noFill/>
          <a:ln w="9525">
            <a:noFill/>
            <a:miter lim="800000"/>
            <a:headEnd/>
            <a:tailEnd/>
          </a:ln>
        </p:spPr>
      </p:pic>
      <p:pic>
        <p:nvPicPr>
          <p:cNvPr id="7" name="Picture 6" descr="C:\Users\USER\Desktop\rev 2018\arta si creativitate\NISTE LUCICA\SC ALTFEL IV C.jpg"/>
          <p:cNvPicPr/>
          <p:nvPr/>
        </p:nvPicPr>
        <p:blipFill>
          <a:blip r:embed="rId3" cstate="print"/>
          <a:srcRect/>
          <a:stretch>
            <a:fillRect/>
          </a:stretch>
        </p:blipFill>
        <p:spPr bwMode="auto">
          <a:xfrm>
            <a:off x="304800" y="1295400"/>
            <a:ext cx="2743200" cy="1981200"/>
          </a:xfrm>
          <a:prstGeom prst="rect">
            <a:avLst/>
          </a:prstGeom>
          <a:noFill/>
          <a:ln w="9525">
            <a:noFill/>
            <a:miter lim="800000"/>
            <a:headEnd/>
            <a:tailEnd/>
          </a:ln>
        </p:spPr>
      </p:pic>
      <p:pic>
        <p:nvPicPr>
          <p:cNvPr id="8" name="Picture 7" descr="C:\Users\USER\Desktop\rev 2018\arta si creativitate\NISTE LUCICA\SCOALA ALTFEL CLS A IV-A C.jpg"/>
          <p:cNvPicPr/>
          <p:nvPr/>
        </p:nvPicPr>
        <p:blipFill>
          <a:blip r:embed="rId4" cstate="print"/>
          <a:srcRect/>
          <a:stretch>
            <a:fillRect/>
          </a:stretch>
        </p:blipFill>
        <p:spPr bwMode="auto">
          <a:xfrm>
            <a:off x="2743200" y="2819400"/>
            <a:ext cx="2667000" cy="1752600"/>
          </a:xfrm>
          <a:prstGeom prst="rect">
            <a:avLst/>
          </a:prstGeom>
          <a:noFill/>
          <a:ln w="9525">
            <a:noFill/>
            <a:miter lim="800000"/>
            <a:headEnd/>
            <a:tailEnd/>
          </a:ln>
        </p:spPr>
      </p:pic>
      <p:pic>
        <p:nvPicPr>
          <p:cNvPr id="9" name="Picture 8" descr="C:\Users\USER\Desktop\rev 2018\arta si creativitate\NISTE LUCICA\SC ALTFEL A IVA C.jpg"/>
          <p:cNvPicPr/>
          <p:nvPr/>
        </p:nvPicPr>
        <p:blipFill>
          <a:blip r:embed="rId5" cstate="print"/>
          <a:srcRect/>
          <a:stretch>
            <a:fillRect/>
          </a:stretch>
        </p:blipFill>
        <p:spPr bwMode="auto">
          <a:xfrm>
            <a:off x="990600" y="4572000"/>
            <a:ext cx="2514600" cy="1905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600200"/>
            <a:ext cx="3429000" cy="4724400"/>
          </a:xfrm>
        </p:spPr>
        <p:txBody>
          <a:bodyPr>
            <a:normAutofit/>
          </a:bodyPr>
          <a:lstStyle/>
          <a:p>
            <a:pPr algn="just">
              <a:buNone/>
            </a:pPr>
            <a:r>
              <a:rPr lang="ro-RO"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Una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dintre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activitățile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propuse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cadrul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programului</a:t>
            </a:r>
            <a:r>
              <a:rPr lang="en-US" sz="1400" i="1" dirty="0" smtClean="0">
                <a:latin typeface="Times New Roman" pitchFamily="18" charset="0"/>
                <a:cs typeface="Times New Roman" pitchFamily="18" charset="0"/>
              </a:rPr>
              <a:t> </a:t>
            </a:r>
            <a:r>
              <a:rPr lang="ro-RO" sz="1400" i="1" dirty="0" err="1" smtClean="0">
                <a:latin typeface="Times New Roman" pitchFamily="18" charset="0"/>
                <a:cs typeface="Times New Roman" pitchFamily="18" charset="0"/>
              </a:rPr>
              <a:t>s</a:t>
            </a:r>
            <a:r>
              <a:rPr lang="en-US" sz="1400" i="1" dirty="0" err="1" smtClean="0">
                <a:latin typeface="Times New Roman" pitchFamily="18" charset="0"/>
                <a:cs typeface="Times New Roman" pitchFamily="18" charset="0"/>
              </a:rPr>
              <a:t>ăptămâna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Şcoala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altfel</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excursia</a:t>
            </a:r>
            <a:r>
              <a:rPr lang="en-US" sz="1400" i="1" dirty="0" smtClean="0">
                <a:latin typeface="Times New Roman" pitchFamily="18" charset="0"/>
                <a:cs typeface="Times New Roman" pitchFamily="18" charset="0"/>
              </a:rPr>
              <a:t> la Salina </a:t>
            </a:r>
            <a:r>
              <a:rPr lang="en-US" sz="1400" i="1" dirty="0" err="1" smtClean="0">
                <a:latin typeface="Times New Roman" pitchFamily="18" charset="0"/>
                <a:cs typeface="Times New Roman" pitchFamily="18" charset="0"/>
              </a:rPr>
              <a:t>Turda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Toată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lumea</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încântată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iar</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drumul</a:t>
            </a:r>
            <a:r>
              <a:rPr lang="en-US" sz="1400" i="1" dirty="0" smtClean="0">
                <a:latin typeface="Times New Roman" pitchFamily="18" charset="0"/>
                <a:cs typeface="Times New Roman" pitchFamily="18" charset="0"/>
              </a:rPr>
              <a:t> cu </a:t>
            </a:r>
            <a:r>
              <a:rPr lang="en-US" sz="1400" i="1" dirty="0" err="1" smtClean="0">
                <a:latin typeface="Times New Roman" pitchFamily="18" charset="0"/>
                <a:cs typeface="Times New Roman" pitchFamily="18" charset="0"/>
              </a:rPr>
              <a:t>autocarul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până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acolo</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foarte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distractiv</a:t>
            </a:r>
            <a:r>
              <a:rPr lang="en-US" sz="1400" i="1" dirty="0" smtClean="0">
                <a:latin typeface="Times New Roman" pitchFamily="18" charset="0"/>
                <a:cs typeface="Times New Roman" pitchFamily="18" charset="0"/>
              </a:rPr>
              <a:t>. </a:t>
            </a:r>
          </a:p>
          <a:p>
            <a:pPr algn="just">
              <a:buNone/>
            </a:pP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Încă</a:t>
            </a:r>
            <a:r>
              <a:rPr lang="en-US" sz="1400" i="1" dirty="0" smtClean="0">
                <a:latin typeface="Times New Roman" pitchFamily="18" charset="0"/>
                <a:cs typeface="Times New Roman" pitchFamily="18" charset="0"/>
              </a:rPr>
              <a:t> de la </a:t>
            </a:r>
            <a:r>
              <a:rPr lang="en-US" sz="1400" i="1" dirty="0" err="1" smtClean="0">
                <a:latin typeface="Times New Roman" pitchFamily="18" charset="0"/>
                <a:cs typeface="Times New Roman" pitchFamily="18" charset="0"/>
              </a:rPr>
              <a:t>intrare</a:t>
            </a:r>
            <a:r>
              <a:rPr lang="en-US" sz="1400" i="1"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elevii </a:t>
            </a:r>
            <a:r>
              <a:rPr lang="en-US" sz="1400" i="1" dirty="0" smtClean="0">
                <a:latin typeface="Times New Roman" pitchFamily="18" charset="0"/>
                <a:cs typeface="Times New Roman" pitchFamily="18" charset="0"/>
              </a:rPr>
              <a:t>a</a:t>
            </a:r>
            <a:r>
              <a:rPr lang="ro-RO" sz="1400" i="1" dirty="0" smtClean="0">
                <a:latin typeface="Times New Roman" pitchFamily="18" charset="0"/>
                <a:cs typeface="Times New Roman" pitchFamily="18" charset="0"/>
              </a:rPr>
              <a:t>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întâmpinaţi</a:t>
            </a:r>
            <a:r>
              <a:rPr lang="en-US" sz="1400" i="1" dirty="0" smtClean="0">
                <a:latin typeface="Times New Roman" pitchFamily="18" charset="0"/>
                <a:cs typeface="Times New Roman" pitchFamily="18" charset="0"/>
              </a:rPr>
              <a:t> de un </a:t>
            </a:r>
            <a:r>
              <a:rPr lang="en-US" sz="1400" i="1" dirty="0" err="1" smtClean="0">
                <a:latin typeface="Times New Roman" pitchFamily="18" charset="0"/>
                <a:cs typeface="Times New Roman" pitchFamily="18" charset="0"/>
              </a:rPr>
              <a:t>ghid</a:t>
            </a:r>
            <a:r>
              <a:rPr lang="en-US" sz="1400" i="1" dirty="0" smtClean="0">
                <a:latin typeface="Times New Roman" pitchFamily="18" charset="0"/>
                <a:cs typeface="Times New Roman" pitchFamily="18" charset="0"/>
              </a:rPr>
              <a:t> care </a:t>
            </a:r>
            <a:r>
              <a:rPr lang="ro-RO" sz="1400" i="1" dirty="0" smtClean="0">
                <a:latin typeface="Times New Roman" pitchFamily="18" charset="0"/>
                <a:cs typeface="Times New Roman" pitchFamily="18" charset="0"/>
              </a:rPr>
              <a:t>i</a:t>
            </a:r>
            <a:r>
              <a:rPr lang="en-US" sz="1400" i="1" dirty="0" smtClean="0">
                <a:latin typeface="Times New Roman" pitchFamily="18" charset="0"/>
                <a:cs typeface="Times New Roman" pitchFamily="18" charset="0"/>
              </a:rPr>
              <a:t>-a </a:t>
            </a:r>
            <a:r>
              <a:rPr lang="en-US" sz="1400" i="1" dirty="0" err="1" smtClean="0">
                <a:latin typeface="Times New Roman" pitchFamily="18" charset="0"/>
                <a:cs typeface="Times New Roman" pitchFamily="18" charset="0"/>
              </a:rPr>
              <a:t>condus</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și</a:t>
            </a:r>
            <a:r>
              <a:rPr lang="en-US" sz="1400" i="1"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l</a:t>
            </a:r>
            <a:r>
              <a:rPr lang="en-US" sz="1400" i="1" dirty="0" smtClean="0">
                <a:latin typeface="Times New Roman" pitchFamily="18" charset="0"/>
                <a:cs typeface="Times New Roman" pitchFamily="18" charset="0"/>
              </a:rPr>
              <a:t>e-a </a:t>
            </a:r>
            <a:r>
              <a:rPr lang="en-US" sz="1400" i="1" dirty="0" err="1" smtClean="0">
                <a:latin typeface="Times New Roman" pitchFamily="18" charset="0"/>
                <a:cs typeface="Times New Roman" pitchFamily="18" charset="0"/>
              </a:rPr>
              <a:t>prezentat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salina</a:t>
            </a:r>
            <a:r>
              <a:rPr lang="en-US" sz="1400" i="1" dirty="0" smtClean="0">
                <a:latin typeface="Times New Roman" pitchFamily="18" charset="0"/>
                <a:cs typeface="Times New Roman" pitchFamily="18" charset="0"/>
              </a:rPr>
              <a:t>. A</a:t>
            </a:r>
            <a:r>
              <a:rPr lang="ro-RO" sz="1400" i="1" dirty="0" smtClean="0">
                <a:latin typeface="Times New Roman" pitchFamily="18" charset="0"/>
                <a:cs typeface="Times New Roman" pitchFamily="18" charset="0"/>
              </a:rPr>
              <a:t>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fascina</a:t>
            </a:r>
            <a:r>
              <a:rPr lang="ro-RO" sz="1400" i="1" dirty="0" smtClean="0">
                <a:latin typeface="Times New Roman" pitchFamily="18" charset="0"/>
                <a:cs typeface="Times New Roman" pitchFamily="18" charset="0"/>
              </a:rPr>
              <a:t>ți</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lacul</a:t>
            </a:r>
            <a:r>
              <a:rPr lang="en-US" sz="1400" i="1" dirty="0" smtClean="0">
                <a:latin typeface="Times New Roman" pitchFamily="18" charset="0"/>
                <a:cs typeface="Times New Roman" pitchFamily="18" charset="0"/>
              </a:rPr>
              <a:t> format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interiorul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minei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pe</a:t>
            </a:r>
            <a:r>
              <a:rPr lang="en-US" sz="1400" i="1" dirty="0" smtClean="0">
                <a:latin typeface="Times New Roman" pitchFamily="18" charset="0"/>
                <a:cs typeface="Times New Roman" pitchFamily="18" charset="0"/>
              </a:rPr>
              <a:t> care </a:t>
            </a:r>
            <a:r>
              <a:rPr lang="en-US" sz="1400" i="1" dirty="0" err="1" smtClean="0">
                <a:latin typeface="Times New Roman" pitchFamily="18" charset="0"/>
                <a:cs typeface="Times New Roman" pitchFamily="18" charset="0"/>
              </a:rPr>
              <a:t>pluteau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bărcuţe</a:t>
            </a:r>
            <a:r>
              <a:rPr lang="en-US" sz="1400" i="1" dirty="0" smtClean="0">
                <a:latin typeface="Times New Roman" pitchFamily="18" charset="0"/>
                <a:cs typeface="Times New Roman" pitchFamily="18" charset="0"/>
              </a:rPr>
              <a:t>, de camera </a:t>
            </a:r>
            <a:r>
              <a:rPr lang="en-US" sz="1400" i="1" dirty="0" err="1" smtClean="0">
                <a:latin typeface="Times New Roman" pitchFamily="18" charset="0"/>
                <a:cs typeface="Times New Roman" pitchFamily="18" charset="0"/>
              </a:rPr>
              <a:t>altarului</a:t>
            </a:r>
            <a:r>
              <a:rPr lang="en-US" sz="1400" i="1" dirty="0" smtClean="0">
                <a:latin typeface="Times New Roman" pitchFamily="18" charset="0"/>
                <a:cs typeface="Times New Roman" pitchFamily="18" charset="0"/>
              </a:rPr>
              <a:t>, camera </a:t>
            </a:r>
            <a:r>
              <a:rPr lang="en-US" sz="1400" i="1" dirty="0" err="1" smtClean="0">
                <a:latin typeface="Times New Roman" pitchFamily="18" charset="0"/>
                <a:cs typeface="Times New Roman" pitchFamily="18" charset="0"/>
              </a:rPr>
              <a:t>cailor</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numită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şi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maşina</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extracţie</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groapa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care se </a:t>
            </a:r>
            <a:r>
              <a:rPr lang="en-US" sz="1400" i="1" dirty="0" err="1" smtClean="0">
                <a:latin typeface="Times New Roman" pitchFamily="18" charset="0"/>
                <a:cs typeface="Times New Roman" pitchFamily="18" charset="0"/>
              </a:rPr>
              <a:t>aude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ecoul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vocii</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nenumărate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ori</a:t>
            </a:r>
            <a:r>
              <a:rPr lang="en-US" sz="1400" i="1" dirty="0" smtClean="0">
                <a:latin typeface="Times New Roman" pitchFamily="18" charset="0"/>
                <a:cs typeface="Times New Roman" pitchFamily="18" charset="0"/>
              </a:rPr>
              <a:t>. A</a:t>
            </a:r>
            <a:r>
              <a:rPr lang="ro-RO" sz="1400" i="1" dirty="0" smtClean="0">
                <a:latin typeface="Times New Roman" pitchFamily="18" charset="0"/>
                <a:cs typeface="Times New Roman" pitchFamily="18" charset="0"/>
              </a:rPr>
              <a:t>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descoperit</a:t>
            </a:r>
            <a:r>
              <a:rPr lang="en-US" sz="1400" i="1" dirty="0" smtClean="0">
                <a:latin typeface="Times New Roman" pitchFamily="18" charset="0"/>
                <a:cs typeface="Times New Roman" pitchFamily="18" charset="0"/>
              </a:rPr>
              <a:t> cu </a:t>
            </a:r>
            <a:r>
              <a:rPr lang="en-US" sz="1400" i="1" dirty="0" err="1" smtClean="0">
                <a:latin typeface="Times New Roman" pitchFamily="18" charset="0"/>
                <a:cs typeface="Times New Roman" pitchFamily="18" charset="0"/>
              </a:rPr>
              <a:t>toții</a:t>
            </a:r>
            <a:r>
              <a:rPr lang="en-US" sz="1400" i="1" dirty="0" smtClean="0">
                <a:latin typeface="Times New Roman" pitchFamily="18" charset="0"/>
                <a:cs typeface="Times New Roman" pitchFamily="18" charset="0"/>
              </a:rPr>
              <a:t> o </a:t>
            </a:r>
            <a:r>
              <a:rPr lang="en-US" sz="1400" i="1" dirty="0" err="1" smtClean="0">
                <a:latin typeface="Times New Roman" pitchFamily="18" charset="0"/>
                <a:cs typeface="Times New Roman" pitchFamily="18" charset="0"/>
              </a:rPr>
              <a:t>adevărată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comoară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subteran</a:t>
            </a:r>
            <a:r>
              <a:rPr lang="en-US" sz="1400" i="1" dirty="0" smtClean="0">
                <a:latin typeface="Times New Roman" pitchFamily="18" charset="0"/>
                <a:cs typeface="Times New Roman" pitchFamily="18" charset="0"/>
              </a:rPr>
              <a:t>! </a:t>
            </a:r>
            <a:endParaRPr lang="ro-RO" sz="1400" i="1" dirty="0" smtClean="0">
              <a:latin typeface="Times New Roman" pitchFamily="18" charset="0"/>
              <a:cs typeface="Times New Roman" pitchFamily="18" charset="0"/>
            </a:endParaRPr>
          </a:p>
          <a:p>
            <a:pPr algn="just">
              <a:buNone/>
            </a:pPr>
            <a:r>
              <a:rPr lang="ro-RO"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o </a:t>
            </a:r>
            <a:r>
              <a:rPr lang="en-US" sz="1400" i="1" dirty="0" err="1" smtClean="0">
                <a:latin typeface="Times New Roman" pitchFamily="18" charset="0"/>
                <a:cs typeface="Times New Roman" pitchFamily="18" charset="0"/>
              </a:rPr>
              <a:t>excursie</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neuitat</a:t>
            </a:r>
            <a:r>
              <a:rPr lang="en-US" sz="1400" i="1" dirty="0" smtClean="0">
                <a:latin typeface="Times New Roman" pitchFamily="18" charset="0"/>
                <a:cs typeface="Times New Roman" pitchFamily="18" charset="0"/>
              </a:rPr>
              <a:t>!</a:t>
            </a:r>
          </a:p>
          <a:p>
            <a:pPr algn="just"/>
            <a:endParaRPr lang="en-US" dirty="0"/>
          </a:p>
        </p:txBody>
      </p:sp>
      <p:sp>
        <p:nvSpPr>
          <p:cNvPr id="4" name="Title 1"/>
          <p:cNvSpPr txBox="1">
            <a:spLocks noGrp="1"/>
          </p:cNvSpPr>
          <p:nvPr>
            <p:ph type="title"/>
          </p:nvPr>
        </p:nvSpPr>
        <p:spPr>
          <a:xfrm>
            <a:off x="457200" y="304800"/>
            <a:ext cx="5715000" cy="639762"/>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chemeClr val="dk1"/>
                </a:solidFill>
                <a:effectLst/>
                <a:uLnTx/>
                <a:uFillTx/>
                <a:latin typeface="+mn-lt"/>
                <a:ea typeface="+mn-ea"/>
                <a:cs typeface="+mn-cs"/>
              </a:rPr>
              <a:t>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1" i="0" u="none" strike="noStrike" kern="1200" cap="small" spc="0" normalizeH="0" baseline="0" noProof="0" smtClean="0">
                <a:ln>
                  <a:noFill/>
                </a:ln>
                <a:solidFill>
                  <a:schemeClr val="dk1"/>
                </a:solidFill>
                <a:effectLst/>
                <a:uLnTx/>
                <a:uFillTx/>
                <a:latin typeface="+mn-lt"/>
                <a:ea typeface="+mn-ea"/>
                <a:cs typeface="+mn-cs"/>
              </a:rPr>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21505" name="Rectangle 1"/>
          <p:cNvSpPr>
            <a:spLocks noChangeArrowheads="1"/>
          </p:cNvSpPr>
          <p:nvPr/>
        </p:nvSpPr>
        <p:spPr bwMode="auto">
          <a:xfrm>
            <a:off x="609600" y="381000"/>
            <a:ext cx="5181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accent6">
                    <a:lumMod val="75000"/>
                  </a:schemeClr>
                </a:solidFill>
                <a:effectLst/>
                <a:ea typeface="Calibri" pitchFamily="34" charset="0"/>
                <a:cs typeface="Times New Roman" pitchFamily="18" charset="0"/>
              </a:rPr>
              <a:t>O EXCURSIE DE NEUITAT</a:t>
            </a:r>
            <a:endParaRPr kumimoji="0" lang="en-US" sz="2400" b="1" i="1" u="none" strike="noStrike" cap="none" normalizeH="0" baseline="0" dirty="0" smtClean="0">
              <a:ln>
                <a:noFill/>
              </a:ln>
              <a:solidFill>
                <a:schemeClr val="accent6">
                  <a:lumMod val="75000"/>
                </a:schemeClr>
              </a:solidFill>
              <a:effectLst/>
              <a:cs typeface="Arial" pitchFamily="34" charset="0"/>
            </a:endParaRPr>
          </a:p>
        </p:txBody>
      </p:sp>
      <p:pic>
        <p:nvPicPr>
          <p:cNvPr id="21506" name="Picture 2" descr="C:\Users\User\Desktop\4 scoala altfel\10 scoala altfel\thumbnail (1).jpg"/>
          <p:cNvPicPr>
            <a:picLocks noChangeAspect="1" noChangeArrowheads="1"/>
          </p:cNvPicPr>
          <p:nvPr/>
        </p:nvPicPr>
        <p:blipFill>
          <a:blip r:embed="rId2" cstate="print"/>
          <a:srcRect/>
          <a:stretch>
            <a:fillRect/>
          </a:stretch>
        </p:blipFill>
        <p:spPr bwMode="auto">
          <a:xfrm>
            <a:off x="5715000" y="1066800"/>
            <a:ext cx="2895600" cy="1957384"/>
          </a:xfrm>
          <a:prstGeom prst="rect">
            <a:avLst/>
          </a:prstGeom>
          <a:noFill/>
        </p:spPr>
      </p:pic>
      <p:pic>
        <p:nvPicPr>
          <p:cNvPr id="21507" name="Picture 3" descr="C:\Users\User\Desktop\4 scoala altfel\10 scoala altfel\thumbnail (2).jpg"/>
          <p:cNvPicPr>
            <a:picLocks noChangeAspect="1" noChangeArrowheads="1"/>
          </p:cNvPicPr>
          <p:nvPr/>
        </p:nvPicPr>
        <p:blipFill>
          <a:blip r:embed="rId3" cstate="print"/>
          <a:srcRect/>
          <a:stretch>
            <a:fillRect/>
          </a:stretch>
        </p:blipFill>
        <p:spPr bwMode="auto">
          <a:xfrm>
            <a:off x="4572000" y="3124200"/>
            <a:ext cx="2950745" cy="1661160"/>
          </a:xfrm>
          <a:prstGeom prst="rect">
            <a:avLst/>
          </a:prstGeom>
          <a:noFill/>
        </p:spPr>
      </p:pic>
      <p:pic>
        <p:nvPicPr>
          <p:cNvPr id="21508" name="Picture 4" descr="C:\Users\User\Desktop\4 scoala altfel\10 scoala altfel\thumbnail.jpg"/>
          <p:cNvPicPr>
            <a:picLocks noChangeAspect="1" noChangeArrowheads="1"/>
          </p:cNvPicPr>
          <p:nvPr/>
        </p:nvPicPr>
        <p:blipFill>
          <a:blip r:embed="rId4" cstate="print"/>
          <a:srcRect/>
          <a:stretch>
            <a:fillRect/>
          </a:stretch>
        </p:blipFill>
        <p:spPr bwMode="auto">
          <a:xfrm>
            <a:off x="3733800" y="4876800"/>
            <a:ext cx="3248526" cy="1828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724400" y="1676400"/>
            <a:ext cx="3886200" cy="4873752"/>
          </a:xfrm>
        </p:spPr>
        <p:txBody>
          <a:bodyPr>
            <a:normAutofit/>
          </a:bodyPr>
          <a:lstStyle/>
          <a:p>
            <a:pPr algn="just">
              <a:buNone/>
            </a:pPr>
            <a:r>
              <a:rPr lang="ro-RO" sz="1800" i="1" dirty="0" smtClean="0">
                <a:latin typeface="Times New Roman" pitchFamily="18" charset="0"/>
                <a:cs typeface="Times New Roman" pitchFamily="18" charset="0"/>
              </a:rPr>
              <a:t>		</a:t>
            </a:r>
            <a:r>
              <a:rPr lang="vi-VN" sz="1400" i="1" dirty="0" smtClean="0">
                <a:latin typeface="Times New Roman" pitchFamily="18" charset="0"/>
                <a:cs typeface="Times New Roman" pitchFamily="18" charset="0"/>
              </a:rPr>
              <a:t>Să</a:t>
            </a:r>
            <a:r>
              <a:rPr lang="ro-RO" sz="1400" i="1" dirty="0" smtClean="0">
                <a:latin typeface="Times New Roman" pitchFamily="18" charset="0"/>
                <a:cs typeface="Times New Roman" pitchFamily="18" charset="0"/>
              </a:rPr>
              <a:t>p</a:t>
            </a:r>
            <a:r>
              <a:rPr lang="vi-VN" sz="1400" i="1" dirty="0" smtClean="0">
                <a:latin typeface="Times New Roman" pitchFamily="18" charset="0"/>
                <a:cs typeface="Times New Roman" pitchFamily="18" charset="0"/>
              </a:rPr>
              <a:t>tămâna</a:t>
            </a:r>
            <a:r>
              <a:rPr lang="ro-RO" sz="1400" i="1" dirty="0" smtClean="0">
                <a:latin typeface="Times New Roman" pitchFamily="18" charset="0"/>
                <a:cs typeface="Times New Roman" pitchFamily="18" charset="0"/>
              </a:rPr>
              <a:t> altfel </a:t>
            </a:r>
            <a:r>
              <a:rPr lang="en-US" sz="1400" i="1" dirty="0" smtClean="0">
                <a:latin typeface="Times New Roman" pitchFamily="18" charset="0"/>
                <a:cs typeface="Times New Roman" pitchFamily="18" charset="0"/>
              </a:rPr>
              <a:t>a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a:t>
            </a:r>
            <a:r>
              <a:rPr lang="ro-RO" sz="1400" i="1" dirty="0" smtClean="0">
                <a:latin typeface="Times New Roman" pitchFamily="18" charset="0"/>
                <a:cs typeface="Times New Roman" pitchFamily="18" charset="0"/>
              </a:rPr>
              <a:t>ş</a:t>
            </a:r>
            <a:r>
              <a:rPr lang="en-US" sz="1400" i="1" dirty="0" err="1" smtClean="0">
                <a:latin typeface="Times New Roman" pitchFamily="18" charset="0"/>
                <a:cs typeface="Times New Roman" pitchFamily="18" charset="0"/>
              </a:rPr>
              <a:t>teptat</a:t>
            </a:r>
            <a:r>
              <a:rPr lang="ro-RO" sz="1400" i="1" dirty="0" smtClean="0">
                <a:latin typeface="Times New Roman" pitchFamily="18" charset="0"/>
                <a:cs typeface="Times New Roman" pitchFamily="18" charset="0"/>
              </a:rPr>
              <a:t>ă</a:t>
            </a:r>
            <a:r>
              <a:rPr lang="en-US" sz="1400" i="1" dirty="0" smtClean="0">
                <a:latin typeface="Times New Roman" pitchFamily="18" charset="0"/>
                <a:cs typeface="Times New Roman" pitchFamily="18" charset="0"/>
              </a:rPr>
              <a:t> cu </a:t>
            </a:r>
            <a:r>
              <a:rPr lang="en-US" sz="1400" i="1" dirty="0" err="1" smtClean="0">
                <a:latin typeface="Times New Roman" pitchFamily="18" charset="0"/>
                <a:cs typeface="Times New Roman" pitchFamily="18" charset="0"/>
              </a:rPr>
              <a:t>nerăbdare</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elevii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clasei</a:t>
            </a:r>
            <a:r>
              <a:rPr lang="en-US" sz="1400" i="1" dirty="0" smtClean="0">
                <a:latin typeface="Times New Roman" pitchFamily="18" charset="0"/>
                <a:cs typeface="Times New Roman" pitchFamily="18" charset="0"/>
              </a:rPr>
              <a:t> a II-a C, </a:t>
            </a:r>
            <a:r>
              <a:rPr lang="en-US" sz="1400" i="1" dirty="0" err="1" smtClean="0">
                <a:latin typeface="Times New Roman" pitchFamily="18" charset="0"/>
                <a:cs typeface="Times New Roman" pitchFamily="18" charset="0"/>
              </a:rPr>
              <a:t>urm</a:t>
            </a:r>
            <a:r>
              <a:rPr lang="ro-RO" sz="1400" i="1" dirty="0" smtClean="0">
                <a:latin typeface="Times New Roman" pitchFamily="18" charset="0"/>
                <a:cs typeface="Times New Roman" pitchFamily="18" charset="0"/>
              </a:rPr>
              <a:t>ând</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vizit</a:t>
            </a:r>
            <a:r>
              <a:rPr lang="ro-RO" sz="1400" i="1" dirty="0" smtClean="0">
                <a:latin typeface="Times New Roman" pitchFamily="18" charset="0"/>
                <a:cs typeface="Times New Roman" pitchFamily="18" charset="0"/>
              </a:rPr>
              <a:t>eze</a:t>
            </a:r>
            <a:r>
              <a:rPr lang="en-US" sz="1400" i="1" dirty="0" smtClean="0">
                <a:latin typeface="Times New Roman" pitchFamily="18" charset="0"/>
                <a:cs typeface="Times New Roman" pitchFamily="18" charset="0"/>
              </a:rPr>
              <a:t> un </a:t>
            </a:r>
            <a:r>
              <a:rPr lang="en-US" sz="1400" i="1" dirty="0" err="1" smtClean="0">
                <a:latin typeface="Times New Roman" pitchFamily="18" charset="0"/>
                <a:cs typeface="Times New Roman" pitchFamily="18" charset="0"/>
              </a:rPr>
              <a:t>obiectivul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turistic</a:t>
            </a:r>
            <a:r>
              <a:rPr lang="en-US" sz="1400" i="1" dirty="0" smtClean="0">
                <a:latin typeface="Times New Roman" pitchFamily="18" charset="0"/>
                <a:cs typeface="Times New Roman" pitchFamily="18" charset="0"/>
              </a:rPr>
              <a:t> important, </a:t>
            </a:r>
            <a:r>
              <a:rPr lang="ro-RO" sz="1400" i="1" dirty="0" err="1" smtClean="0">
                <a:latin typeface="Times New Roman" pitchFamily="18" charset="0"/>
                <a:cs typeface="Times New Roman" pitchFamily="18" charset="0"/>
              </a:rPr>
              <a:t>S</a:t>
            </a:r>
            <a:r>
              <a:rPr lang="en-US" sz="1400" i="1" dirty="0" err="1" smtClean="0">
                <a:latin typeface="Times New Roman" pitchFamily="18" charset="0"/>
                <a:cs typeface="Times New Roman" pitchFamily="18" charset="0"/>
              </a:rPr>
              <a:t>alina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Turda</a:t>
            </a:r>
            <a:r>
              <a:rPr lang="en-US" sz="1400" i="1" dirty="0" smtClean="0">
                <a:latin typeface="Times New Roman" pitchFamily="18" charset="0"/>
                <a:cs typeface="Times New Roman" pitchFamily="18" charset="0"/>
              </a:rPr>
              <a:t>.</a:t>
            </a:r>
            <a:r>
              <a:rPr lang="ro-RO"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a:t>
            </a:r>
            <a:r>
              <a:rPr lang="ro-RO" sz="1400" i="1" dirty="0" smtClean="0">
                <a:latin typeface="Times New Roman" pitchFamily="18" charset="0"/>
                <a:cs typeface="Times New Roman" pitchFamily="18" charset="0"/>
              </a:rPr>
              <a:t>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descoperit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împreună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multe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lucruri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interesante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despre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această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salină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interior </a:t>
            </a:r>
            <a:r>
              <a:rPr lang="en-US" sz="1400" i="1" dirty="0" err="1" smtClean="0">
                <a:latin typeface="Times New Roman" pitchFamily="18" charset="0"/>
                <a:cs typeface="Times New Roman" pitchFamily="18" charset="0"/>
              </a:rPr>
              <a:t>temperatura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este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constantă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undeva</a:t>
            </a:r>
            <a:r>
              <a:rPr lang="en-US" sz="1400" i="1" dirty="0" smtClean="0">
                <a:latin typeface="Times New Roman" pitchFamily="18" charset="0"/>
                <a:cs typeface="Times New Roman" pitchFamily="18" charset="0"/>
              </a:rPr>
              <a:t> la 10˚-12˚, </a:t>
            </a:r>
            <a:r>
              <a:rPr lang="en-US" sz="1400" i="1" dirty="0" err="1" smtClean="0">
                <a:latin typeface="Times New Roman" pitchFamily="18" charset="0"/>
                <a:cs typeface="Times New Roman" pitchFamily="18" charset="0"/>
              </a:rPr>
              <a:t>iar</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anul</a:t>
            </a:r>
            <a:r>
              <a:rPr lang="en-US" sz="1400" i="1" dirty="0" smtClean="0">
                <a:latin typeface="Times New Roman" pitchFamily="18" charset="0"/>
                <a:cs typeface="Times New Roman" pitchFamily="18" charset="0"/>
              </a:rPr>
              <a:t> 2008 </a:t>
            </a:r>
            <a:r>
              <a:rPr lang="en-US" sz="1400" i="1" dirty="0" err="1" smtClean="0">
                <a:latin typeface="Times New Roman" pitchFamily="18" charset="0"/>
                <a:cs typeface="Times New Roman" pitchFamily="18" charset="0"/>
              </a:rPr>
              <a:t>aceasta</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intrat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procesul</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modernizare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ajungând</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stadiul</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acum</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şi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redeschisă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publicului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anul</a:t>
            </a:r>
            <a:r>
              <a:rPr lang="en-US" sz="1400" i="1" dirty="0" smtClean="0">
                <a:latin typeface="Times New Roman" pitchFamily="18" charset="0"/>
                <a:cs typeface="Times New Roman" pitchFamily="18" charset="0"/>
              </a:rPr>
              <a:t> 2010. </a:t>
            </a:r>
            <a:endParaRPr lang="ro-RO" sz="1400" i="1" dirty="0" smtClean="0">
              <a:latin typeface="Times New Roman" pitchFamily="18" charset="0"/>
              <a:cs typeface="Times New Roman" pitchFamily="18" charset="0"/>
            </a:endParaRPr>
          </a:p>
          <a:p>
            <a:pPr algn="just">
              <a:buNone/>
            </a:pP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Intraţi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salină</a:t>
            </a:r>
            <a:r>
              <a:rPr lang="en-US" sz="1400" i="1"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elevii</a:t>
            </a:r>
            <a:r>
              <a:rPr lang="en-US" sz="1400" i="1" dirty="0" smtClean="0">
                <a:latin typeface="Times New Roman" pitchFamily="18" charset="0"/>
                <a:cs typeface="Times New Roman" pitchFamily="18" charset="0"/>
              </a:rPr>
              <a:t> a</a:t>
            </a:r>
            <a:r>
              <a:rPr lang="ro-RO" sz="1400" i="1" dirty="0" smtClean="0">
                <a:latin typeface="Times New Roman" pitchFamily="18" charset="0"/>
                <a:cs typeface="Times New Roman" pitchFamily="18" charset="0"/>
              </a:rPr>
              <a:t>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coborât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nişte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scări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foarte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frumos</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luminate</a:t>
            </a:r>
            <a:r>
              <a:rPr lang="en-US" sz="1400" i="1" dirty="0" smtClean="0">
                <a:latin typeface="Times New Roman" pitchFamily="18" charset="0"/>
                <a:cs typeface="Times New Roman" pitchFamily="18" charset="0"/>
              </a:rPr>
              <a:t>, o </a:t>
            </a:r>
            <a:r>
              <a:rPr lang="en-US" sz="1400" i="1" dirty="0" err="1" smtClean="0">
                <a:latin typeface="Times New Roman" pitchFamily="18" charset="0"/>
                <a:cs typeface="Times New Roman" pitchFamily="18" charset="0"/>
              </a:rPr>
              <a:t>viziune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interesantă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şi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puţin</a:t>
            </a:r>
            <a:r>
              <a:rPr lang="en-US" sz="1400" i="1" dirty="0" smtClean="0">
                <a:latin typeface="Times New Roman" pitchFamily="18" charset="0"/>
                <a:cs typeface="Times New Roman" pitchFamily="18" charset="0"/>
              </a:rPr>
              <a:t> SF a </a:t>
            </a:r>
            <a:r>
              <a:rPr lang="en-US" sz="1400" i="1" dirty="0" err="1" smtClean="0">
                <a:latin typeface="Times New Roman" pitchFamily="18" charset="0"/>
                <a:cs typeface="Times New Roman" pitchFamily="18" charset="0"/>
              </a:rPr>
              <a:t>arhitecturii</a:t>
            </a:r>
            <a:r>
              <a:rPr lang="ro-RO" sz="1400" i="1" dirty="0" smtClean="0">
                <a:latin typeface="Times New Roman" pitchFamily="18" charset="0"/>
                <a:cs typeface="Times New Roman" pitchFamily="18" charset="0"/>
              </a:rPr>
              <a:t>. Apoi</a:t>
            </a:r>
            <a:r>
              <a:rPr lang="en-US" sz="1400" i="1"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au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ajuns</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Galeria</a:t>
            </a:r>
            <a:r>
              <a:rPr lang="en-US" sz="1400" i="1" dirty="0" smtClean="0">
                <a:latin typeface="Times New Roman" pitchFamily="18" charset="0"/>
                <a:cs typeface="Times New Roman" pitchFamily="18" charset="0"/>
              </a:rPr>
              <a:t> ”Franz Josef”, </a:t>
            </a:r>
            <a:r>
              <a:rPr lang="en-US" sz="1400" i="1" dirty="0" err="1" smtClean="0">
                <a:latin typeface="Times New Roman" pitchFamily="18" charset="0"/>
                <a:cs typeface="Times New Roman" pitchFamily="18" charset="0"/>
              </a:rPr>
              <a:t>denumită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şi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Sala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Ecourilor</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aici</a:t>
            </a:r>
            <a:r>
              <a:rPr lang="en-US" sz="1400" i="1" dirty="0" smtClean="0">
                <a:latin typeface="Times New Roman" pitchFamily="18" charset="0"/>
                <a:cs typeface="Times New Roman" pitchFamily="18" charset="0"/>
              </a:rPr>
              <a:t> se </a:t>
            </a:r>
            <a:r>
              <a:rPr lang="en-US" sz="1400" i="1" dirty="0" err="1" smtClean="0">
                <a:latin typeface="Times New Roman" pitchFamily="18" charset="0"/>
                <a:cs typeface="Times New Roman" pitchFamily="18" charset="0"/>
              </a:rPr>
              <a:t>ajunge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obligatoriu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Sala</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Apel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unde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minerii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înainte</a:t>
            </a:r>
            <a:r>
              <a:rPr lang="en-US" sz="1400" i="1" dirty="0" smtClean="0">
                <a:latin typeface="Times New Roman" pitchFamily="18" charset="0"/>
                <a:cs typeface="Times New Roman" pitchFamily="18" charset="0"/>
              </a:rPr>
              <a:t> de a intra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tură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veneau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facă</a:t>
            </a:r>
            <a:r>
              <a:rPr lang="en-US" sz="1400" i="1" dirty="0" smtClean="0">
                <a:latin typeface="Times New Roman" pitchFamily="18" charset="0"/>
                <a:cs typeface="Times New Roman" pitchFamily="18" charset="0"/>
              </a:rPr>
              <a:t> o </a:t>
            </a:r>
            <a:r>
              <a:rPr lang="en-US" sz="1400" i="1" dirty="0" err="1" smtClean="0">
                <a:latin typeface="Times New Roman" pitchFamily="18" charset="0"/>
                <a:cs typeface="Times New Roman" pitchFamily="18" charset="0"/>
              </a:rPr>
              <a:t>rugăciune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După</a:t>
            </a:r>
            <a:r>
              <a:rPr lang="en-US" sz="1400" i="1" dirty="0" smtClean="0">
                <a:latin typeface="Times New Roman" pitchFamily="18" charset="0"/>
                <a:cs typeface="Times New Roman" pitchFamily="18" charset="0"/>
              </a:rPr>
              <a:t> o </a:t>
            </a:r>
            <a:r>
              <a:rPr lang="en-US" sz="1400" i="1" dirty="0" err="1" smtClean="0">
                <a:latin typeface="Times New Roman" pitchFamily="18" charset="0"/>
                <a:cs typeface="Times New Roman" pitchFamily="18" charset="0"/>
              </a:rPr>
              <a:t>plimbare</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aproximativ</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cinci</a:t>
            </a:r>
            <a:r>
              <a:rPr lang="en-US" sz="1400" i="1" dirty="0" smtClean="0">
                <a:latin typeface="Times New Roman" pitchFamily="18" charset="0"/>
                <a:cs typeface="Times New Roman" pitchFamily="18" charset="0"/>
              </a:rPr>
              <a:t> minute se </a:t>
            </a:r>
            <a:r>
              <a:rPr lang="en-US" sz="1400" i="1" dirty="0" err="1" smtClean="0">
                <a:latin typeface="Times New Roman" pitchFamily="18" charset="0"/>
                <a:cs typeface="Times New Roman" pitchFamily="18" charset="0"/>
              </a:rPr>
              <a:t>ajunge</a:t>
            </a:r>
            <a:r>
              <a:rPr lang="en-US" sz="1400" i="1" dirty="0" smtClean="0">
                <a:latin typeface="Times New Roman" pitchFamily="18" charset="0"/>
                <a:cs typeface="Times New Roman" pitchFamily="18" charset="0"/>
              </a:rPr>
              <a:t> la ”</a:t>
            </a:r>
            <a:r>
              <a:rPr lang="en-US" sz="1400" i="1" dirty="0" err="1" smtClean="0">
                <a:latin typeface="Times New Roman" pitchFamily="18" charset="0"/>
                <a:cs typeface="Times New Roman" pitchFamily="18" charset="0"/>
              </a:rPr>
              <a:t>Scara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Bogaţilor</a:t>
            </a:r>
            <a:r>
              <a:rPr lang="en-US" sz="1400" i="1" dirty="0" smtClean="0">
                <a:latin typeface="Times New Roman" pitchFamily="18" charset="0"/>
                <a:cs typeface="Times New Roman" pitchFamily="18" charset="0"/>
              </a:rPr>
              <a:t>”</a:t>
            </a: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iar</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odată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ajunşi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platformă</a:t>
            </a:r>
            <a:r>
              <a:rPr lang="en-US" sz="1400" i="1" dirty="0" smtClean="0">
                <a:latin typeface="Times New Roman" pitchFamily="18" charset="0"/>
                <a:cs typeface="Times New Roman" pitchFamily="18" charset="0"/>
              </a:rPr>
              <a:t> a</a:t>
            </a:r>
            <a:r>
              <a:rPr lang="ro-RO" sz="1400" i="1" dirty="0" smtClean="0">
                <a:latin typeface="Times New Roman" pitchFamily="18" charset="0"/>
                <a:cs typeface="Times New Roman" pitchFamily="18" charset="0"/>
              </a:rPr>
              <a:t>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descoperit</a:t>
            </a:r>
            <a:r>
              <a:rPr lang="en-US" sz="1400" i="1" dirty="0" smtClean="0">
                <a:latin typeface="Times New Roman" pitchFamily="18" charset="0"/>
                <a:cs typeface="Times New Roman" pitchFamily="18" charset="0"/>
              </a:rPr>
              <a:t>  cu </a:t>
            </a:r>
            <a:r>
              <a:rPr lang="en-US" sz="1400" i="1" dirty="0" err="1" smtClean="0">
                <a:latin typeface="Times New Roman" pitchFamily="18" charset="0"/>
                <a:cs typeface="Times New Roman" pitchFamily="18" charset="0"/>
              </a:rPr>
              <a:t>adevărat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minunaţia</a:t>
            </a:r>
            <a:r>
              <a:rPr lang="en-US" sz="1400" i="1" dirty="0" smtClean="0">
                <a:latin typeface="Times New Roman" pitchFamily="18" charset="0"/>
                <a:cs typeface="Times New Roman" pitchFamily="18" charset="0"/>
              </a:rPr>
              <a:t> care a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creată</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unde</a:t>
            </a:r>
            <a:r>
              <a:rPr lang="en-US" sz="1400" i="1" dirty="0" smtClean="0">
                <a:latin typeface="Times New Roman" pitchFamily="18" charset="0"/>
                <a:cs typeface="Times New Roman" pitchFamily="18" charset="0"/>
              </a:rPr>
              <a:t>  a</a:t>
            </a:r>
            <a:r>
              <a:rPr lang="ro-RO" sz="1400" i="1" dirty="0" smtClean="0">
                <a:latin typeface="Times New Roman" pitchFamily="18" charset="0"/>
                <a:cs typeface="Times New Roman" pitchFamily="18" charset="0"/>
              </a:rPr>
              <a:t>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admirat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spectacolul</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lumini</a:t>
            </a:r>
            <a:r>
              <a:rPr lang="en-US" sz="1400" i="1" dirty="0" smtClean="0">
                <a:latin typeface="Times New Roman" pitchFamily="18" charset="0"/>
                <a:cs typeface="Times New Roman" pitchFamily="18" charset="0"/>
              </a:rPr>
              <a:t>.</a:t>
            </a:r>
          </a:p>
        </p:txBody>
      </p:sp>
      <p:sp>
        <p:nvSpPr>
          <p:cNvPr id="4" name="Title 1"/>
          <p:cNvSpPr txBox="1">
            <a:spLocks noGrp="1"/>
          </p:cNvSpPr>
          <p:nvPr>
            <p:ph type="title"/>
          </p:nvPr>
        </p:nvSpPr>
        <p:spPr>
          <a:xfrm>
            <a:off x="228600" y="152400"/>
            <a:ext cx="4876800" cy="715962"/>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chemeClr val="dk1"/>
                </a:solidFill>
                <a:effectLst/>
                <a:uLnTx/>
                <a:uFillTx/>
                <a:latin typeface="+mn-lt"/>
                <a:ea typeface="+mn-ea"/>
                <a:cs typeface="+mn-cs"/>
              </a:rPr>
              <a:t>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1" i="0" u="none" strike="noStrike" kern="1200" cap="small" spc="0" normalizeH="0" baseline="0" noProof="0" smtClean="0">
                <a:ln>
                  <a:noFill/>
                </a:ln>
                <a:solidFill>
                  <a:schemeClr val="dk1"/>
                </a:solidFill>
                <a:effectLst/>
                <a:uLnTx/>
                <a:uFillTx/>
                <a:latin typeface="+mn-lt"/>
                <a:ea typeface="+mn-ea"/>
                <a:cs typeface="+mn-cs"/>
              </a:rPr>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20481" name="Rectangle 1"/>
          <p:cNvSpPr>
            <a:spLocks noChangeArrowheads="1"/>
          </p:cNvSpPr>
          <p:nvPr/>
        </p:nvSpPr>
        <p:spPr bwMode="auto">
          <a:xfrm>
            <a:off x="304800" y="304800"/>
            <a:ext cx="485742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accent6">
                    <a:lumMod val="75000"/>
                  </a:schemeClr>
                </a:solidFill>
                <a:effectLst/>
                <a:ea typeface="Calibri" pitchFamily="34" charset="0"/>
                <a:cs typeface="Times New Roman" pitchFamily="18" charset="0"/>
              </a:rPr>
              <a:t>“ŞCOALA FĂRĂ GHIOZDAN”</a:t>
            </a:r>
            <a:endParaRPr kumimoji="0" lang="en-US" sz="2400" b="0" i="1" u="none" strike="noStrike" cap="none" normalizeH="0" baseline="0" dirty="0" smtClean="0">
              <a:ln>
                <a:noFill/>
              </a:ln>
              <a:solidFill>
                <a:schemeClr val="accent6">
                  <a:lumMod val="75000"/>
                </a:schemeClr>
              </a:solidFill>
              <a:effectLst/>
              <a:cs typeface="Arial" pitchFamily="34" charset="0"/>
            </a:endParaRPr>
          </a:p>
        </p:txBody>
      </p:sp>
      <p:pic>
        <p:nvPicPr>
          <p:cNvPr id="7" name="Picture 6" descr="C:\Documents and Settings\User\Desktop\turda.jpg"/>
          <p:cNvPicPr/>
          <p:nvPr/>
        </p:nvPicPr>
        <p:blipFill>
          <a:blip r:embed="rId2" cstate="print"/>
          <a:srcRect/>
          <a:stretch>
            <a:fillRect/>
          </a:stretch>
        </p:blipFill>
        <p:spPr bwMode="auto">
          <a:xfrm>
            <a:off x="304800" y="1066800"/>
            <a:ext cx="2241399" cy="1535373"/>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6019800" y="152400"/>
            <a:ext cx="2163161" cy="1501254"/>
          </a:xfrm>
          <a:prstGeom prst="rect">
            <a:avLst/>
          </a:prstGeom>
          <a:noFill/>
          <a:ln w="9525">
            <a:noFill/>
            <a:miter lim="800000"/>
            <a:headEnd/>
            <a:tailEnd/>
          </a:ln>
        </p:spPr>
      </p:pic>
      <p:pic>
        <p:nvPicPr>
          <p:cNvPr id="9" name="Picture 8" descr="C:\Documents and Settings\User\Desktop\29573019_2189814347703379_366833338417333854_n.jpg"/>
          <p:cNvPicPr/>
          <p:nvPr/>
        </p:nvPicPr>
        <p:blipFill>
          <a:blip r:embed="rId4" cstate="print"/>
          <a:srcRect/>
          <a:stretch>
            <a:fillRect/>
          </a:stretch>
        </p:blipFill>
        <p:spPr bwMode="auto">
          <a:xfrm rot="10800000" flipV="1">
            <a:off x="2667000" y="5029200"/>
            <a:ext cx="2286000" cy="1447800"/>
          </a:xfrm>
          <a:prstGeom prst="rect">
            <a:avLst/>
          </a:prstGeom>
          <a:noFill/>
          <a:ln w="9525">
            <a:noFill/>
            <a:miter lim="800000"/>
            <a:headEnd/>
            <a:tailEnd/>
          </a:ln>
        </p:spPr>
      </p:pic>
      <p:pic>
        <p:nvPicPr>
          <p:cNvPr id="10" name="Picture 9" descr="C:\Documents and Settings\User\Desktop\29594416_2189813971036750_2107035591786420378_n.jpg"/>
          <p:cNvPicPr/>
          <p:nvPr/>
        </p:nvPicPr>
        <p:blipFill>
          <a:blip r:embed="rId5" cstate="print"/>
          <a:srcRect/>
          <a:stretch>
            <a:fillRect/>
          </a:stretch>
        </p:blipFill>
        <p:spPr bwMode="auto">
          <a:xfrm>
            <a:off x="381000" y="3733800"/>
            <a:ext cx="2209800" cy="1447800"/>
          </a:xfrm>
          <a:prstGeom prst="rect">
            <a:avLst/>
          </a:prstGeom>
          <a:noFill/>
          <a:ln w="9525">
            <a:noFill/>
            <a:miter lim="800000"/>
            <a:headEnd/>
            <a:tailEnd/>
          </a:ln>
        </p:spPr>
      </p:pic>
      <p:pic>
        <p:nvPicPr>
          <p:cNvPr id="11" name="Picture 10" descr="C:\Documents and Settings\User\Desktop\29572391_2189814951036652_5192878784741282291_n.jpg"/>
          <p:cNvPicPr/>
          <p:nvPr/>
        </p:nvPicPr>
        <p:blipFill>
          <a:blip r:embed="rId6" cstate="print"/>
          <a:srcRect/>
          <a:stretch>
            <a:fillRect/>
          </a:stretch>
        </p:blipFill>
        <p:spPr bwMode="auto">
          <a:xfrm>
            <a:off x="2286000" y="2438400"/>
            <a:ext cx="2619725" cy="147395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676400"/>
            <a:ext cx="3276600" cy="4873752"/>
          </a:xfrm>
        </p:spPr>
        <p:txBody>
          <a:bodyPr>
            <a:normAutofit/>
          </a:bodyPr>
          <a:lstStyle/>
          <a:p>
            <a:pPr algn="just">
              <a:buNone/>
            </a:pPr>
            <a:r>
              <a:rPr lang="ro-RO" sz="1500" dirty="0" smtClean="0">
                <a:latin typeface="Times New Roman" pitchFamily="18" charset="0"/>
                <a:cs typeface="Times New Roman" pitchFamily="18" charset="0"/>
              </a:rPr>
              <a:t>		</a:t>
            </a:r>
            <a:r>
              <a:rPr lang="ro-RO" sz="1500" i="1" dirty="0" smtClean="0">
                <a:latin typeface="Times New Roman" pitchFamily="18" charset="0"/>
                <a:cs typeface="Times New Roman" pitchFamily="18" charset="0"/>
              </a:rPr>
              <a:t>E</a:t>
            </a:r>
            <a:r>
              <a:rPr lang="ro-RO" sz="1400" i="1" dirty="0" smtClean="0">
                <a:latin typeface="Times New Roman" pitchFamily="18" charset="0"/>
                <a:cs typeface="Times New Roman" pitchFamily="18" charset="0"/>
              </a:rPr>
              <a:t>levii clasei a III-a A au pornit pe cărările primăverii mult așteptate, într-o zi minunată de sfârșit de martie. Cerul era senin, soarele ne zâmbea, iar ei erau voioși și nerăbdători să înceapă drumeția.</a:t>
            </a:r>
          </a:p>
          <a:p>
            <a:pPr algn="just">
              <a:buNone/>
            </a:pPr>
            <a:r>
              <a:rPr lang="ro-RO" sz="1400" i="1" dirty="0" smtClean="0">
                <a:latin typeface="Times New Roman" pitchFamily="18" charset="0"/>
                <a:cs typeface="Times New Roman" pitchFamily="18" charset="0"/>
              </a:rPr>
              <a:t>		După o scurtă călătorie cu autobuzul, au ajuns la marginea unei păduri. De acolo, au pornit pe un drum pietruit, printre copacii abia înmuguriți. Covorul de brândușe i-a încântat, iar aerul proaspăt și curat al dimineții i-a înviora. Se simțea mireasma plăcută a brazilor bătrâni. După un timp, au zărit într-o poieniță niște case vechi de lemn cu acoperișul din paie, ajungând la locul numit Satul medieval, unde au explorat căsuțele medievale.</a:t>
            </a:r>
            <a:endParaRPr lang="en-US" sz="1400" i="1" dirty="0" smtClean="0">
              <a:latin typeface="Times New Roman" pitchFamily="18" charset="0"/>
              <a:cs typeface="Times New Roman" pitchFamily="18" charset="0"/>
            </a:endParaRPr>
          </a:p>
          <a:p>
            <a:endParaRPr lang="en-US" dirty="0" smtClean="0"/>
          </a:p>
          <a:p>
            <a:endParaRPr lang="en-US" dirty="0"/>
          </a:p>
        </p:txBody>
      </p:sp>
      <p:sp>
        <p:nvSpPr>
          <p:cNvPr id="4" name="Title 1"/>
          <p:cNvSpPr txBox="1">
            <a:spLocks noGrp="1"/>
          </p:cNvSpPr>
          <p:nvPr>
            <p:ph type="title"/>
          </p:nvPr>
        </p:nvSpPr>
        <p:spPr>
          <a:xfrm>
            <a:off x="609600" y="228600"/>
            <a:ext cx="7772400" cy="868362"/>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19457" name="Rectangle 1"/>
          <p:cNvSpPr>
            <a:spLocks noChangeArrowheads="1"/>
          </p:cNvSpPr>
          <p:nvPr/>
        </p:nvSpPr>
        <p:spPr bwMode="auto">
          <a:xfrm>
            <a:off x="1371600" y="228600"/>
            <a:ext cx="609814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b="1" i="1" u="none" strike="noStrike" cap="none" normalizeH="0" baseline="0" dirty="0" smtClean="0">
                <a:ln>
                  <a:noFill/>
                </a:ln>
                <a:solidFill>
                  <a:schemeClr val="accent6">
                    <a:lumMod val="75000"/>
                  </a:schemeClr>
                </a:solidFill>
                <a:effectLst/>
                <a:ea typeface="Calibri" pitchFamily="34" charset="0"/>
                <a:cs typeface="Times New Roman" pitchFamily="18" charset="0"/>
              </a:rPr>
              <a:t>O DRUMEȚIE LA SATUL MEDIEVAL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b="1" i="1" u="none" strike="noStrike" cap="none" normalizeH="0" baseline="0" dirty="0" smtClean="0">
                <a:ln>
                  <a:noFill/>
                </a:ln>
                <a:solidFill>
                  <a:schemeClr val="accent6">
                    <a:lumMod val="75000"/>
                  </a:schemeClr>
                </a:solidFill>
                <a:effectLst/>
                <a:ea typeface="Calibri" pitchFamily="34" charset="0"/>
                <a:cs typeface="Times New Roman" pitchFamily="18" charset="0"/>
              </a:rPr>
              <a:t>DIN FERNEZIU</a:t>
            </a:r>
            <a:endParaRPr kumimoji="0" lang="ro-RO" sz="2400" b="0" i="1" u="none" strike="noStrike" cap="none" normalizeH="0" baseline="0" dirty="0" smtClean="0">
              <a:ln>
                <a:noFill/>
              </a:ln>
              <a:solidFill>
                <a:schemeClr val="accent6">
                  <a:lumMod val="75000"/>
                </a:schemeClr>
              </a:solidFill>
              <a:effectLst/>
              <a:cs typeface="Arial" pitchFamily="34" charset="0"/>
            </a:endParaRPr>
          </a:p>
        </p:txBody>
      </p:sp>
      <p:pic>
        <p:nvPicPr>
          <p:cNvPr id="7" name="Picture 6" descr="C:\Users\USER\Desktop\poezii rev\arta si creativitate\JURJ CLARA\ferneziu1.jpg"/>
          <p:cNvPicPr/>
          <p:nvPr/>
        </p:nvPicPr>
        <p:blipFill>
          <a:blip r:embed="rId2" cstate="print"/>
          <a:srcRect/>
          <a:stretch>
            <a:fillRect/>
          </a:stretch>
        </p:blipFill>
        <p:spPr bwMode="auto">
          <a:xfrm>
            <a:off x="3886200" y="1600200"/>
            <a:ext cx="2819400" cy="2438400"/>
          </a:xfrm>
          <a:prstGeom prst="rect">
            <a:avLst/>
          </a:prstGeom>
          <a:noFill/>
          <a:ln w="9525">
            <a:noFill/>
            <a:miter lim="800000"/>
            <a:headEnd/>
            <a:tailEnd/>
          </a:ln>
        </p:spPr>
      </p:pic>
      <p:pic>
        <p:nvPicPr>
          <p:cNvPr id="8" name="Picture 7" descr="C:\Users\USER\Desktop\poezii rev\arta si creativitate\JURJ CLARA\ferneziu2.jpg"/>
          <p:cNvPicPr/>
          <p:nvPr/>
        </p:nvPicPr>
        <p:blipFill>
          <a:blip r:embed="rId3" cstate="print"/>
          <a:srcRect/>
          <a:stretch>
            <a:fillRect/>
          </a:stretch>
        </p:blipFill>
        <p:spPr bwMode="auto">
          <a:xfrm>
            <a:off x="5029200" y="4419600"/>
            <a:ext cx="3563787" cy="215660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95800" y="1828800"/>
            <a:ext cx="4191000" cy="4876800"/>
          </a:xfrm>
        </p:spPr>
        <p:txBody>
          <a:bodyPr>
            <a:normAutofit fontScale="55000" lnSpcReduction="20000"/>
          </a:bodyPr>
          <a:lstStyle/>
          <a:p>
            <a:pPr algn="just">
              <a:buNone/>
            </a:pPr>
            <a:r>
              <a:rPr lang="ro-RO" dirty="0" smtClean="0">
                <a:latin typeface="Times New Roman" pitchFamily="18" charset="0"/>
                <a:cs typeface="Times New Roman" pitchFamily="18" charset="0"/>
              </a:rPr>
              <a:t>	</a:t>
            </a:r>
            <a:r>
              <a:rPr lang="ro-RO"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Frumuseţile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naturii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şi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atracţiile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turistice</a:t>
            </a:r>
            <a:r>
              <a:rPr lang="en-US" sz="2500" i="1" dirty="0" smtClean="0">
                <a:latin typeface="Times New Roman" pitchFamily="18" charset="0"/>
                <a:cs typeface="Times New Roman" pitchFamily="18" charset="0"/>
              </a:rPr>
              <a:t> ale </a:t>
            </a:r>
            <a:r>
              <a:rPr lang="en-US" sz="2500" i="1" dirty="0" err="1" smtClean="0">
                <a:latin typeface="Times New Roman" pitchFamily="18" charset="0"/>
                <a:cs typeface="Times New Roman" pitchFamily="18" charset="0"/>
              </a:rPr>
              <a:t>ţării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noastre</a:t>
            </a:r>
            <a:r>
              <a:rPr lang="en-US" sz="2500" i="1" dirty="0" smtClean="0">
                <a:latin typeface="Times New Roman" pitchFamily="18" charset="0"/>
                <a:cs typeface="Times New Roman" pitchFamily="18" charset="0"/>
              </a:rPr>
              <a:t> au </a:t>
            </a:r>
            <a:r>
              <a:rPr lang="en-US" sz="2500" i="1" dirty="0" err="1" smtClean="0">
                <a:latin typeface="Times New Roman" pitchFamily="18" charset="0"/>
                <a:cs typeface="Times New Roman" pitchFamily="18" charset="0"/>
              </a:rPr>
              <a:t>fost</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descoperite</a:t>
            </a:r>
            <a:r>
              <a:rPr lang="en-US" sz="2500" i="1" dirty="0" smtClean="0">
                <a:latin typeface="Times New Roman" pitchFamily="18" charset="0"/>
                <a:cs typeface="Times New Roman" pitchFamily="18" charset="0"/>
              </a:rPr>
              <a:t> de </a:t>
            </a:r>
            <a:r>
              <a:rPr lang="en-US" sz="2500" i="1" dirty="0" err="1" smtClean="0">
                <a:latin typeface="Times New Roman" pitchFamily="18" charset="0"/>
                <a:cs typeface="Times New Roman" pitchFamily="18" charset="0"/>
              </a:rPr>
              <a:t>elevii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claselor</a:t>
            </a:r>
            <a:r>
              <a:rPr lang="en-US" sz="2500" i="1" dirty="0" smtClean="0">
                <a:latin typeface="Times New Roman" pitchFamily="18" charset="0"/>
                <a:cs typeface="Times New Roman" pitchFamily="18" charset="0"/>
              </a:rPr>
              <a:t> a VII-a C, a VII-a D, a VIII-a B </a:t>
            </a:r>
            <a:r>
              <a:rPr lang="en-US" sz="2500" i="1" dirty="0" err="1" smtClean="0">
                <a:latin typeface="Times New Roman" pitchFamily="18" charset="0"/>
                <a:cs typeface="Times New Roman" pitchFamily="18" charset="0"/>
              </a:rPr>
              <a:t>și</a:t>
            </a:r>
            <a:r>
              <a:rPr lang="en-US" sz="2500" i="1" dirty="0" smtClean="0">
                <a:latin typeface="Times New Roman" pitchFamily="18" charset="0"/>
                <a:cs typeface="Times New Roman" pitchFamily="18" charset="0"/>
              </a:rPr>
              <a:t> a VIII-a D</a:t>
            </a:r>
            <a:r>
              <a:rPr lang="ro-RO" sz="2500" i="1" dirty="0" smtClean="0">
                <a:latin typeface="Times New Roman" pitchFamily="18" charset="0"/>
                <a:cs typeface="Times New Roman" pitchFamily="18" charset="0"/>
              </a:rPr>
              <a:t>.</a:t>
            </a:r>
          </a:p>
          <a:p>
            <a:pPr algn="just">
              <a:buNone/>
            </a:pPr>
            <a:r>
              <a:rPr lang="ro-RO" sz="2500" i="1"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Prima </a:t>
            </a:r>
            <a:r>
              <a:rPr lang="en-US" sz="2500" i="1" dirty="0" err="1" smtClean="0">
                <a:latin typeface="Times New Roman" pitchFamily="18" charset="0"/>
                <a:cs typeface="Times New Roman" pitchFamily="18" charset="0"/>
              </a:rPr>
              <a:t>zi</a:t>
            </a:r>
            <a:r>
              <a:rPr lang="en-US" sz="2500" i="1" dirty="0" smtClean="0">
                <a:latin typeface="Times New Roman" pitchFamily="18" charset="0"/>
                <a:cs typeface="Times New Roman" pitchFamily="18" charset="0"/>
              </a:rPr>
              <a:t> a </a:t>
            </a:r>
            <a:r>
              <a:rPr lang="en-US" sz="2500" i="1" dirty="0" err="1" smtClean="0">
                <a:latin typeface="Times New Roman" pitchFamily="18" charset="0"/>
                <a:cs typeface="Times New Roman" pitchFamily="18" charset="0"/>
              </a:rPr>
              <a:t>debutat</a:t>
            </a:r>
            <a:r>
              <a:rPr lang="en-US" sz="2500" i="1" dirty="0" smtClean="0">
                <a:latin typeface="Times New Roman" pitchFamily="18" charset="0"/>
                <a:cs typeface="Times New Roman" pitchFamily="18" charset="0"/>
              </a:rPr>
              <a:t> cu </a:t>
            </a:r>
            <a:r>
              <a:rPr lang="en-US" sz="2500" i="1" dirty="0" err="1" smtClean="0">
                <a:latin typeface="Times New Roman" pitchFamily="18" charset="0"/>
                <a:cs typeface="Times New Roman" pitchFamily="18" charset="0"/>
              </a:rPr>
              <a:t>vizita</a:t>
            </a:r>
            <a:r>
              <a:rPr lang="en-US" sz="2500" i="1" dirty="0" smtClean="0">
                <a:latin typeface="Times New Roman" pitchFamily="18" charset="0"/>
                <a:cs typeface="Times New Roman" pitchFamily="18" charset="0"/>
              </a:rPr>
              <a:t> la Salina </a:t>
            </a:r>
            <a:r>
              <a:rPr lang="en-US" sz="2500" i="1" dirty="0" err="1" smtClean="0">
                <a:latin typeface="Times New Roman" pitchFamily="18" charset="0"/>
                <a:cs typeface="Times New Roman" pitchFamily="18" charset="0"/>
              </a:rPr>
              <a:t>Turda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cunoscută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şi</a:t>
            </a:r>
            <a:r>
              <a:rPr lang="en-US" sz="2500" i="1" dirty="0" smtClean="0">
                <a:latin typeface="Times New Roman" pitchFamily="18" charset="0"/>
                <a:cs typeface="Times New Roman" pitchFamily="18" charset="0"/>
              </a:rPr>
              <a:t> ca </a:t>
            </a:r>
            <a:r>
              <a:rPr lang="en-US" sz="2500" i="1" dirty="0" err="1" smtClean="0">
                <a:latin typeface="Times New Roman" pitchFamily="18" charset="0"/>
                <a:cs typeface="Times New Roman" pitchFamily="18" charset="0"/>
              </a:rPr>
              <a:t>muzeu</a:t>
            </a:r>
            <a:r>
              <a:rPr lang="en-US" sz="2500" i="1" dirty="0" smtClean="0">
                <a:latin typeface="Times New Roman" pitchFamily="18" charset="0"/>
                <a:cs typeface="Times New Roman" pitchFamily="18" charset="0"/>
              </a:rPr>
              <a:t> de </a:t>
            </a:r>
            <a:r>
              <a:rPr lang="en-US" sz="2500" i="1" dirty="0" err="1" smtClean="0">
                <a:latin typeface="Times New Roman" pitchFamily="18" charset="0"/>
                <a:cs typeface="Times New Roman" pitchFamily="18" charset="0"/>
              </a:rPr>
              <a:t>istorie</a:t>
            </a:r>
            <a:r>
              <a:rPr lang="en-US" sz="2500" i="1" dirty="0" smtClean="0">
                <a:latin typeface="Times New Roman" pitchFamily="18" charset="0"/>
                <a:cs typeface="Times New Roman" pitchFamily="18" charset="0"/>
              </a:rPr>
              <a:t> a </a:t>
            </a:r>
            <a:r>
              <a:rPr lang="en-US" sz="2500" i="1" dirty="0" err="1" smtClean="0">
                <a:latin typeface="Times New Roman" pitchFamily="18" charset="0"/>
                <a:cs typeface="Times New Roman" pitchFamily="18" charset="0"/>
              </a:rPr>
              <a:t>mineritului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în</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sare</a:t>
            </a:r>
            <a:r>
              <a:rPr lang="en-US" sz="2500" i="1" dirty="0" smtClean="0">
                <a:latin typeface="Times New Roman" pitchFamily="18" charset="0"/>
                <a:cs typeface="Times New Roman" pitchFamily="18" charset="0"/>
              </a:rPr>
              <a:t>. Au </a:t>
            </a:r>
            <a:r>
              <a:rPr lang="en-US" sz="2500" i="1" dirty="0" err="1" smtClean="0">
                <a:latin typeface="Times New Roman" pitchFamily="18" charset="0"/>
                <a:cs typeface="Times New Roman" pitchFamily="18" charset="0"/>
              </a:rPr>
              <a:t>admirat</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apoi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Cheile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Turzii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zonă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declarată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rezervaţie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naturală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încă</a:t>
            </a:r>
            <a:r>
              <a:rPr lang="en-US" sz="2500" i="1" dirty="0" smtClean="0">
                <a:latin typeface="Times New Roman" pitchFamily="18" charset="0"/>
                <a:cs typeface="Times New Roman" pitchFamily="18" charset="0"/>
              </a:rPr>
              <a:t> din </a:t>
            </a:r>
            <a:r>
              <a:rPr lang="en-US" sz="2500" i="1" dirty="0" err="1" smtClean="0">
                <a:latin typeface="Times New Roman" pitchFamily="18" charset="0"/>
                <a:cs typeface="Times New Roman" pitchFamily="18" charset="0"/>
              </a:rPr>
              <a:t>anul</a:t>
            </a:r>
            <a:r>
              <a:rPr lang="en-US" sz="2500" i="1" dirty="0" smtClean="0">
                <a:latin typeface="Times New Roman" pitchFamily="18" charset="0"/>
                <a:cs typeface="Times New Roman" pitchFamily="18" charset="0"/>
              </a:rPr>
              <a:t> 1938, </a:t>
            </a:r>
            <a:r>
              <a:rPr lang="en-US" sz="2500" i="1" dirty="0" err="1" smtClean="0">
                <a:latin typeface="Times New Roman" pitchFamily="18" charset="0"/>
                <a:cs typeface="Times New Roman" pitchFamily="18" charset="0"/>
              </a:rPr>
              <a:t>inclusă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în</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Patrimoniul</a:t>
            </a:r>
            <a:r>
              <a:rPr lang="en-US" sz="2500" i="1" dirty="0" smtClean="0">
                <a:latin typeface="Times New Roman" pitchFamily="18" charset="0"/>
                <a:cs typeface="Times New Roman" pitchFamily="18" charset="0"/>
              </a:rPr>
              <a:t> UNESCO.</a:t>
            </a:r>
            <a:endParaRPr lang="ro-RO" sz="2500" i="1" dirty="0" smtClean="0">
              <a:latin typeface="Times New Roman" pitchFamily="18" charset="0"/>
              <a:cs typeface="Times New Roman" pitchFamily="18" charset="0"/>
            </a:endParaRPr>
          </a:p>
          <a:p>
            <a:pPr algn="just">
              <a:buNone/>
            </a:pPr>
            <a:r>
              <a:rPr lang="ro-RO" sz="2500" i="1"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A </a:t>
            </a:r>
            <a:r>
              <a:rPr lang="en-US" sz="2500" i="1" dirty="0" err="1" smtClean="0">
                <a:latin typeface="Times New Roman" pitchFamily="18" charset="0"/>
                <a:cs typeface="Times New Roman" pitchFamily="18" charset="0"/>
              </a:rPr>
              <a:t>doua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zi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vizita</a:t>
            </a:r>
            <a:r>
              <a:rPr lang="en-US" sz="2500" i="1" dirty="0" smtClean="0">
                <a:latin typeface="Times New Roman" pitchFamily="18" charset="0"/>
                <a:cs typeface="Times New Roman" pitchFamily="18" charset="0"/>
              </a:rPr>
              <a:t> a </a:t>
            </a:r>
            <a:r>
              <a:rPr lang="en-US" sz="2500" i="1" dirty="0" err="1" smtClean="0">
                <a:latin typeface="Times New Roman" pitchFamily="18" charset="0"/>
                <a:cs typeface="Times New Roman" pitchFamily="18" charset="0"/>
              </a:rPr>
              <a:t>continuat</a:t>
            </a:r>
            <a:r>
              <a:rPr lang="en-US" sz="2500" i="1" dirty="0" smtClean="0">
                <a:latin typeface="Times New Roman" pitchFamily="18" charset="0"/>
                <a:cs typeface="Times New Roman" pitchFamily="18" charset="0"/>
              </a:rPr>
              <a:t> cu </a:t>
            </a:r>
            <a:r>
              <a:rPr lang="en-US" sz="2500" i="1" dirty="0" err="1" smtClean="0">
                <a:latin typeface="Times New Roman" pitchFamily="18" charset="0"/>
                <a:cs typeface="Times New Roman" pitchFamily="18" charset="0"/>
              </a:rPr>
              <a:t>municipiul</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Târgu</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Mureș</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copiii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admirând</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aici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Cetatea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Medievală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Scara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Rákóczi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și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Grădina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Zoologică</a:t>
            </a:r>
            <a:r>
              <a:rPr lang="en-US" sz="2500" i="1" dirty="0" smtClean="0">
                <a:latin typeface="Times New Roman" pitchFamily="18" charset="0"/>
                <a:cs typeface="Times New Roman" pitchFamily="18" charset="0"/>
              </a:rPr>
              <a:t>. Nu a </a:t>
            </a:r>
            <a:r>
              <a:rPr lang="en-US" sz="2500" i="1" dirty="0" err="1" smtClean="0">
                <a:latin typeface="Times New Roman" pitchFamily="18" charset="0"/>
                <a:cs typeface="Times New Roman" pitchFamily="18" charset="0"/>
              </a:rPr>
              <a:t>fost</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ocolită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nici</a:t>
            </a:r>
            <a:r>
              <a:rPr lang="en-US" sz="2500" i="1" dirty="0" smtClean="0">
                <a:latin typeface="Times New Roman" pitchFamily="18" charset="0"/>
                <a:cs typeface="Times New Roman" pitchFamily="18" charset="0"/>
              </a:rPr>
              <a:t> Salina </a:t>
            </a:r>
            <a:r>
              <a:rPr lang="en-US" sz="2500" i="1" dirty="0" err="1" smtClean="0">
                <a:latin typeface="Times New Roman" pitchFamily="18" charset="0"/>
                <a:cs typeface="Times New Roman" pitchFamily="18" charset="0"/>
              </a:rPr>
              <a:t>Praid</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denumită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şi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Ținutul</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Sării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situată</a:t>
            </a:r>
            <a:r>
              <a:rPr lang="en-US" sz="2500" i="1" dirty="0" smtClean="0">
                <a:latin typeface="Times New Roman" pitchFamily="18" charset="0"/>
                <a:cs typeface="Times New Roman" pitchFamily="18" charset="0"/>
              </a:rPr>
              <a:t> la 120 m sub </a:t>
            </a:r>
            <a:r>
              <a:rPr lang="en-US" sz="2500" i="1" dirty="0" err="1" smtClean="0">
                <a:latin typeface="Times New Roman" pitchFamily="18" charset="0"/>
                <a:cs typeface="Times New Roman" pitchFamily="18" charset="0"/>
              </a:rPr>
              <a:t>pământ</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recunoscută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pentru</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efectele</a:t>
            </a:r>
            <a:r>
              <a:rPr lang="en-US" sz="2500" i="1" dirty="0" smtClean="0">
                <a:latin typeface="Times New Roman" pitchFamily="18" charset="0"/>
                <a:cs typeface="Times New Roman" pitchFamily="18" charset="0"/>
              </a:rPr>
              <a:t> benefice </a:t>
            </a:r>
            <a:r>
              <a:rPr lang="en-US" sz="2500" i="1" dirty="0" err="1" smtClean="0">
                <a:latin typeface="Times New Roman" pitchFamily="18" charset="0"/>
                <a:cs typeface="Times New Roman" pitchFamily="18" charset="0"/>
              </a:rPr>
              <a:t>asupra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sănătaţii</a:t>
            </a:r>
            <a:r>
              <a:rPr lang="en-US" sz="2500" i="1" dirty="0" smtClean="0">
                <a:latin typeface="Times New Roman" pitchFamily="18" charset="0"/>
                <a:cs typeface="Times New Roman" pitchFamily="18" charset="0"/>
              </a:rPr>
              <a:t>. Au </a:t>
            </a:r>
            <a:r>
              <a:rPr lang="en-US" sz="2500" i="1" dirty="0" err="1" smtClean="0">
                <a:latin typeface="Times New Roman" pitchFamily="18" charset="0"/>
                <a:cs typeface="Times New Roman" pitchFamily="18" charset="0"/>
              </a:rPr>
              <a:t>poposit</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apoi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în</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locul</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unde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Transilvania</a:t>
            </a:r>
            <a:r>
              <a:rPr lang="en-US" sz="2500" i="1" dirty="0" smtClean="0">
                <a:latin typeface="Times New Roman" pitchFamily="18" charset="0"/>
                <a:cs typeface="Times New Roman" pitchFamily="18" charset="0"/>
              </a:rPr>
              <a:t> se </a:t>
            </a:r>
            <a:r>
              <a:rPr lang="en-US" sz="2500" i="1" dirty="0" err="1" smtClean="0">
                <a:latin typeface="Times New Roman" pitchFamily="18" charset="0"/>
                <a:cs typeface="Times New Roman" pitchFamily="18" charset="0"/>
              </a:rPr>
              <a:t>întâlneşte</a:t>
            </a:r>
            <a:r>
              <a:rPr lang="en-US" sz="2500" i="1" dirty="0" smtClean="0">
                <a:latin typeface="Times New Roman" pitchFamily="18" charset="0"/>
                <a:cs typeface="Times New Roman" pitchFamily="18" charset="0"/>
              </a:rPr>
              <a:t> cu Moldova </a:t>
            </a:r>
            <a:r>
              <a:rPr lang="en-US" sz="2500" i="1" dirty="0" err="1" smtClean="0">
                <a:latin typeface="Times New Roman" pitchFamily="18" charset="0"/>
                <a:cs typeface="Times New Roman" pitchFamily="18" charset="0"/>
              </a:rPr>
              <a:t>şi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oferă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peisaje</a:t>
            </a:r>
            <a:r>
              <a:rPr lang="en-US" sz="2500" i="1" dirty="0" smtClean="0">
                <a:latin typeface="Times New Roman" pitchFamily="18" charset="0"/>
                <a:cs typeface="Times New Roman" pitchFamily="18" charset="0"/>
              </a:rPr>
              <a:t> de </a:t>
            </a:r>
            <a:r>
              <a:rPr lang="en-US" sz="2500" i="1" dirty="0" err="1" smtClean="0">
                <a:latin typeface="Times New Roman" pitchFamily="18" charset="0"/>
                <a:cs typeface="Times New Roman" pitchFamily="18" charset="0"/>
              </a:rPr>
              <a:t>vis</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şi</a:t>
            </a:r>
            <a:r>
              <a:rPr lang="en-US" sz="2500" i="1" dirty="0" smtClean="0">
                <a:latin typeface="Times New Roman" pitchFamily="18" charset="0"/>
                <a:cs typeface="Times New Roman" pitchFamily="18" charset="0"/>
              </a:rPr>
              <a:t> o </a:t>
            </a:r>
            <a:r>
              <a:rPr lang="en-US" sz="2500" i="1" dirty="0" err="1" smtClean="0">
                <a:latin typeface="Times New Roman" pitchFamily="18" charset="0"/>
                <a:cs typeface="Times New Roman" pitchFamily="18" charset="0"/>
              </a:rPr>
              <a:t>atracţie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unică</a:t>
            </a:r>
            <a:r>
              <a:rPr lang="en-US" sz="2500" i="1" dirty="0" smtClean="0">
                <a:latin typeface="Times New Roman" pitchFamily="18" charset="0"/>
                <a:cs typeface="Times New Roman" pitchFamily="18" charset="0"/>
              </a:rPr>
              <a:t>: o </a:t>
            </a:r>
            <a:r>
              <a:rPr lang="en-US" sz="2500" i="1" dirty="0" err="1" smtClean="0">
                <a:latin typeface="Times New Roman" pitchFamily="18" charset="0"/>
                <a:cs typeface="Times New Roman" pitchFamily="18" charset="0"/>
              </a:rPr>
              <a:t>adevărată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pădure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scufundată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Lacu</a:t>
            </a:r>
            <a:r>
              <a:rPr lang="ro-RO" sz="2500" i="1" dirty="0" smtClean="0">
                <a:latin typeface="Times New Roman" pitchFamily="18" charset="0"/>
                <a:cs typeface="Times New Roman" pitchFamily="18" charset="0"/>
              </a:rPr>
              <a:t>l</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Roșu</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cel</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mai</a:t>
            </a:r>
            <a:r>
              <a:rPr lang="en-US" sz="2500" i="1" dirty="0" smtClean="0">
                <a:latin typeface="Times New Roman" pitchFamily="18" charset="0"/>
                <a:cs typeface="Times New Roman" pitchFamily="18" charset="0"/>
              </a:rPr>
              <a:t> mare </a:t>
            </a:r>
            <a:r>
              <a:rPr lang="en-US" sz="2500" i="1" dirty="0" err="1" smtClean="0">
                <a:latin typeface="Times New Roman" pitchFamily="18" charset="0"/>
                <a:cs typeface="Times New Roman" pitchFamily="18" charset="0"/>
              </a:rPr>
              <a:t>lac</a:t>
            </a:r>
            <a:r>
              <a:rPr lang="en-US" sz="2500" i="1" dirty="0" smtClean="0">
                <a:latin typeface="Times New Roman" pitchFamily="18" charset="0"/>
                <a:cs typeface="Times New Roman" pitchFamily="18" charset="0"/>
              </a:rPr>
              <a:t> de </a:t>
            </a:r>
            <a:r>
              <a:rPr lang="en-US" sz="2500" i="1" dirty="0" err="1" smtClean="0">
                <a:latin typeface="Times New Roman" pitchFamily="18" charset="0"/>
                <a:cs typeface="Times New Roman" pitchFamily="18" charset="0"/>
              </a:rPr>
              <a:t>baraj</a:t>
            </a:r>
            <a:r>
              <a:rPr lang="en-US" sz="2500" i="1" dirty="0" smtClean="0">
                <a:latin typeface="Times New Roman" pitchFamily="18" charset="0"/>
                <a:cs typeface="Times New Roman" pitchFamily="18" charset="0"/>
              </a:rPr>
              <a:t> natural de </a:t>
            </a:r>
            <a:r>
              <a:rPr lang="en-US" sz="2500" i="1" dirty="0" err="1" smtClean="0">
                <a:latin typeface="Times New Roman" pitchFamily="18" charset="0"/>
                <a:cs typeface="Times New Roman" pitchFamily="18" charset="0"/>
              </a:rPr>
              <a:t>munte</a:t>
            </a:r>
            <a:r>
              <a:rPr lang="en-US" sz="2500" i="1" dirty="0" smtClean="0">
                <a:latin typeface="Times New Roman" pitchFamily="18" charset="0"/>
                <a:cs typeface="Times New Roman" pitchFamily="18" charset="0"/>
              </a:rPr>
              <a:t> din </a:t>
            </a:r>
            <a:r>
              <a:rPr lang="en-US" sz="2500" i="1" dirty="0" err="1" smtClean="0">
                <a:latin typeface="Times New Roman" pitchFamily="18" charset="0"/>
                <a:cs typeface="Times New Roman" pitchFamily="18" charset="0"/>
              </a:rPr>
              <a:t>România</a:t>
            </a:r>
            <a:r>
              <a:rPr lang="en-US" sz="2500" i="1" dirty="0" smtClean="0">
                <a:latin typeface="Times New Roman" pitchFamily="18" charset="0"/>
                <a:cs typeface="Times New Roman" pitchFamily="18" charset="0"/>
              </a:rPr>
              <a:t>.</a:t>
            </a:r>
            <a:endParaRPr lang="ro-RO" sz="2500" i="1" dirty="0" smtClean="0">
              <a:latin typeface="Times New Roman" pitchFamily="18" charset="0"/>
              <a:cs typeface="Times New Roman" pitchFamily="18" charset="0"/>
            </a:endParaRPr>
          </a:p>
          <a:p>
            <a:pPr algn="just">
              <a:buNone/>
            </a:pPr>
            <a:r>
              <a:rPr lang="ro-RO" sz="2500" i="1" dirty="0" smtClean="0">
                <a:latin typeface="Times New Roman" pitchFamily="18" charset="0"/>
                <a:cs typeface="Times New Roman" pitchFamily="18" charset="0"/>
              </a:rPr>
              <a:t>		</a:t>
            </a:r>
            <a:r>
              <a:rPr lang="en-US" sz="2500" i="1" dirty="0" smtClean="0">
                <a:latin typeface="Times New Roman" pitchFamily="18" charset="0"/>
                <a:cs typeface="Times New Roman" pitchFamily="18" charset="0"/>
              </a:rPr>
              <a:t>A </a:t>
            </a:r>
            <a:r>
              <a:rPr lang="en-US" sz="2500" i="1" dirty="0" err="1" smtClean="0">
                <a:latin typeface="Times New Roman" pitchFamily="18" charset="0"/>
                <a:cs typeface="Times New Roman" pitchFamily="18" charset="0"/>
              </a:rPr>
              <a:t>treia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zi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excursioniştii</a:t>
            </a:r>
            <a:r>
              <a:rPr lang="en-US" sz="2500" i="1" dirty="0" smtClean="0">
                <a:latin typeface="Times New Roman" pitchFamily="18" charset="0"/>
                <a:cs typeface="Times New Roman" pitchFamily="18" charset="0"/>
              </a:rPr>
              <a:t> au </a:t>
            </a:r>
            <a:r>
              <a:rPr lang="en-US" sz="2500" i="1" dirty="0" err="1" smtClean="0">
                <a:latin typeface="Times New Roman" pitchFamily="18" charset="0"/>
                <a:cs typeface="Times New Roman" pitchFamily="18" charset="0"/>
              </a:rPr>
              <a:t>admirat</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Cheile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Bicazului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zonă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pitorească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în</a:t>
            </a:r>
            <a:r>
              <a:rPr lang="en-US" sz="2500" i="1" dirty="0" smtClean="0">
                <a:latin typeface="Times New Roman" pitchFamily="18" charset="0"/>
                <a:cs typeface="Times New Roman" pitchFamily="18" charset="0"/>
              </a:rPr>
              <a:t> care </a:t>
            </a:r>
            <a:r>
              <a:rPr lang="en-US" sz="2500" i="1" dirty="0" err="1" smtClean="0">
                <a:latin typeface="Times New Roman" pitchFamily="18" charset="0"/>
                <a:cs typeface="Times New Roman" pitchFamily="18" charset="0"/>
              </a:rPr>
              <a:t>pereţii</a:t>
            </a:r>
            <a:r>
              <a:rPr lang="en-US" sz="2500" i="1" dirty="0" smtClean="0">
                <a:latin typeface="Times New Roman" pitchFamily="18" charset="0"/>
                <a:cs typeface="Times New Roman" pitchFamily="18" charset="0"/>
              </a:rPr>
              <a:t> de </a:t>
            </a:r>
            <a:r>
              <a:rPr lang="en-US" sz="2500" i="1" dirty="0" err="1" smtClean="0">
                <a:latin typeface="Times New Roman" pitchFamily="18" charset="0"/>
                <a:cs typeface="Times New Roman" pitchFamily="18" charset="0"/>
              </a:rPr>
              <a:t>calcar</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ai</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stâncilor</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ascund</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peşteri</a:t>
            </a:r>
            <a:r>
              <a:rPr lang="en-US" sz="2500" i="1" dirty="0" smtClean="0">
                <a:latin typeface="Times New Roman" pitchFamily="18" charset="0"/>
                <a:cs typeface="Times New Roman" pitchFamily="18" charset="0"/>
              </a:rPr>
              <a:t> de o </a:t>
            </a:r>
            <a:r>
              <a:rPr lang="en-US" sz="2500" i="1" dirty="0" err="1" smtClean="0">
                <a:latin typeface="Times New Roman" pitchFamily="18" charset="0"/>
                <a:cs typeface="Times New Roman" pitchFamily="18" charset="0"/>
              </a:rPr>
              <a:t>deosebită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frumusețe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Atracţia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zilei</a:t>
            </a:r>
            <a:r>
              <a:rPr lang="en-US" sz="2500" i="1" dirty="0" smtClean="0">
                <a:latin typeface="Times New Roman" pitchFamily="18" charset="0"/>
                <a:cs typeface="Times New Roman" pitchFamily="18" charset="0"/>
              </a:rPr>
              <a:t> a </a:t>
            </a:r>
            <a:r>
              <a:rPr lang="en-US" sz="2500" i="1" dirty="0" err="1" smtClean="0">
                <a:latin typeface="Times New Roman" pitchFamily="18" charset="0"/>
                <a:cs typeface="Times New Roman" pitchFamily="18" charset="0"/>
              </a:rPr>
              <a:t>constituit</a:t>
            </a:r>
            <a:r>
              <a:rPr lang="en-US" sz="2500" i="1" dirty="0" smtClean="0">
                <a:latin typeface="Times New Roman" pitchFamily="18" charset="0"/>
                <a:cs typeface="Times New Roman" pitchFamily="18" charset="0"/>
              </a:rPr>
              <a:t>-o </a:t>
            </a:r>
            <a:r>
              <a:rPr lang="en-US" sz="2500" i="1" dirty="0" err="1" smtClean="0">
                <a:latin typeface="Times New Roman" pitchFamily="18" charset="0"/>
                <a:cs typeface="Times New Roman" pitchFamily="18" charset="0"/>
              </a:rPr>
              <a:t>însă</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croaziera</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pe</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Lacul</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Bicaz</a:t>
            </a:r>
            <a:r>
              <a:rPr lang="ro-RO" sz="2500"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Title 1"/>
          <p:cNvSpPr txBox="1">
            <a:spLocks noGrp="1"/>
          </p:cNvSpPr>
          <p:nvPr>
            <p:ph type="title"/>
          </p:nvPr>
        </p:nvSpPr>
        <p:spPr>
          <a:xfrm>
            <a:off x="457200" y="274638"/>
            <a:ext cx="6172200" cy="715962"/>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18433" name="Rectangle 1"/>
          <p:cNvSpPr>
            <a:spLocks noChangeArrowheads="1"/>
          </p:cNvSpPr>
          <p:nvPr/>
        </p:nvSpPr>
        <p:spPr bwMode="auto">
          <a:xfrm>
            <a:off x="304800" y="381000"/>
            <a:ext cx="6172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accent6">
                    <a:lumMod val="75000"/>
                  </a:schemeClr>
                </a:solidFill>
                <a:effectLst/>
                <a:ea typeface="Calibri" pitchFamily="34" charset="0"/>
                <a:cs typeface="Times New Roman" pitchFamily="18" charset="0"/>
              </a:rPr>
              <a:t>CĂLĂTORI PE DRUM DE MUNTE</a:t>
            </a:r>
            <a:endParaRPr kumimoji="0" lang="en-US" sz="2400" b="0" i="1" u="none" strike="noStrike" cap="none" normalizeH="0" baseline="0" dirty="0" smtClean="0">
              <a:ln>
                <a:noFill/>
              </a:ln>
              <a:solidFill>
                <a:schemeClr val="accent6">
                  <a:lumMod val="75000"/>
                </a:schemeClr>
              </a:solidFill>
              <a:effectLst/>
              <a:cs typeface="Arial" pitchFamily="34" charset="0"/>
            </a:endParaRPr>
          </a:p>
        </p:txBody>
      </p:sp>
      <p:pic>
        <p:nvPicPr>
          <p:cNvPr id="7" name="Picture 6" descr="C:\Users\USER\Desktop\florina\32089378_1258174454315824_5651362850485043200_n.jpg"/>
          <p:cNvPicPr/>
          <p:nvPr/>
        </p:nvPicPr>
        <p:blipFill>
          <a:blip r:embed="rId2" cstate="print"/>
          <a:srcRect/>
          <a:stretch>
            <a:fillRect/>
          </a:stretch>
        </p:blipFill>
        <p:spPr bwMode="auto">
          <a:xfrm>
            <a:off x="381000" y="1371600"/>
            <a:ext cx="1981200" cy="1524000"/>
          </a:xfrm>
          <a:prstGeom prst="rect">
            <a:avLst/>
          </a:prstGeom>
          <a:noFill/>
          <a:ln w="9525">
            <a:noFill/>
            <a:miter lim="800000"/>
            <a:headEnd/>
            <a:tailEnd/>
          </a:ln>
        </p:spPr>
      </p:pic>
      <p:pic>
        <p:nvPicPr>
          <p:cNvPr id="8" name="Picture 7" descr="C:\Users\USER\Desktop\florina\31958578_1258174864315783_1701909799249117184_n.jpg"/>
          <p:cNvPicPr/>
          <p:nvPr/>
        </p:nvPicPr>
        <p:blipFill>
          <a:blip r:embed="rId3" cstate="print"/>
          <a:srcRect/>
          <a:stretch>
            <a:fillRect/>
          </a:stretch>
        </p:blipFill>
        <p:spPr bwMode="auto">
          <a:xfrm>
            <a:off x="2438400" y="4876800"/>
            <a:ext cx="2286000" cy="1600200"/>
          </a:xfrm>
          <a:prstGeom prst="rect">
            <a:avLst/>
          </a:prstGeom>
          <a:noFill/>
          <a:ln w="9525">
            <a:noFill/>
            <a:miter lim="800000"/>
            <a:headEnd/>
            <a:tailEnd/>
          </a:ln>
        </p:spPr>
      </p:pic>
      <p:pic>
        <p:nvPicPr>
          <p:cNvPr id="9" name="Picture 8" descr="C:\Users\USER\Desktop\florina\31958577_1258174604315809_141029460232110080_n.jpg"/>
          <p:cNvPicPr/>
          <p:nvPr/>
        </p:nvPicPr>
        <p:blipFill>
          <a:blip r:embed="rId4" cstate="print"/>
          <a:srcRect/>
          <a:stretch>
            <a:fillRect/>
          </a:stretch>
        </p:blipFill>
        <p:spPr bwMode="auto">
          <a:xfrm>
            <a:off x="228600" y="3657600"/>
            <a:ext cx="2133600" cy="1600200"/>
          </a:xfrm>
          <a:prstGeom prst="rect">
            <a:avLst/>
          </a:prstGeom>
          <a:noFill/>
          <a:ln w="9525">
            <a:noFill/>
            <a:miter lim="800000"/>
            <a:headEnd/>
            <a:tailEnd/>
          </a:ln>
        </p:spPr>
      </p:pic>
      <p:pic>
        <p:nvPicPr>
          <p:cNvPr id="10" name="Picture 9" descr="C:\Users\USER\Desktop\florina\31950256_1258174807649122_5755029299287556096_n.jpg"/>
          <p:cNvPicPr/>
          <p:nvPr/>
        </p:nvPicPr>
        <p:blipFill>
          <a:blip r:embed="rId5" cstate="print"/>
          <a:srcRect/>
          <a:stretch>
            <a:fillRect/>
          </a:stretch>
        </p:blipFill>
        <p:spPr bwMode="auto">
          <a:xfrm>
            <a:off x="2438400" y="2057400"/>
            <a:ext cx="2209800" cy="152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600200"/>
            <a:ext cx="3657600" cy="4953000"/>
          </a:xfrm>
        </p:spPr>
        <p:txBody>
          <a:bodyPr>
            <a:normAutofit/>
          </a:bodyPr>
          <a:lstStyle/>
          <a:p>
            <a:pPr algn="just">
              <a:buNone/>
            </a:pPr>
            <a:r>
              <a:rPr lang="ro-RO" sz="1400" i="1" dirty="0" smtClean="0">
                <a:latin typeface="Times New Roman" pitchFamily="18" charset="0"/>
                <a:cs typeface="Times New Roman" pitchFamily="18" charset="0"/>
              </a:rPr>
              <a:t>		Fluturaşii veseli din clasa a II-a D au desfăşurat o activitate de educație pentru sănătate, în cadrul săptămânii ”Şcoala altfel”. Alături de mămicile lor, protagoniştii au pregătit meniuri variate. Vedetele au fost fructele şi legumele bogate în vitamine şi minerale, transformate în salată de fructe şi sucuri.</a:t>
            </a:r>
            <a:endParaRPr lang="en-US" sz="1400" i="1" dirty="0" smtClean="0">
              <a:latin typeface="Times New Roman" pitchFamily="18" charset="0"/>
              <a:cs typeface="Times New Roman" pitchFamily="18" charset="0"/>
            </a:endParaRPr>
          </a:p>
          <a:p>
            <a:pPr algn="just">
              <a:buNone/>
            </a:pPr>
            <a:r>
              <a:rPr lang="ro-RO" sz="1400" i="1" dirty="0" smtClean="0">
                <a:latin typeface="Times New Roman" pitchFamily="18" charset="0"/>
                <a:cs typeface="Times New Roman" pitchFamily="18" charset="0"/>
              </a:rPr>
              <a:t>		</a:t>
            </a:r>
            <a:r>
              <a:rPr lang="it-IT" sz="1400" i="1" dirty="0" smtClean="0">
                <a:latin typeface="Times New Roman" pitchFamily="18" charset="0"/>
                <a:cs typeface="Times New Roman" pitchFamily="18" charset="0"/>
              </a:rPr>
              <a:t>Prin astfel de activități s</a:t>
            </a:r>
            <a:r>
              <a:rPr lang="ro-RO" sz="1400" i="1" dirty="0" smtClean="0">
                <a:latin typeface="Times New Roman" pitchFamily="18" charset="0"/>
                <a:cs typeface="Times New Roman" pitchFamily="18" charset="0"/>
              </a:rPr>
              <a:t>e urmăreşte dezvoltarea gustului elevilor pentru gastronomie îmbinată cu acțiuni de prevenție şi conştientizare a rolului unei alimentaţii echilibrate în dezvoltarea armonioasă a omului.</a:t>
            </a:r>
          </a:p>
          <a:p>
            <a:pPr algn="just">
              <a:buNone/>
            </a:pPr>
            <a:r>
              <a:rPr lang="ro-RO" sz="1400" dirty="0" smtClean="0"/>
              <a:t>		</a:t>
            </a:r>
            <a:r>
              <a:rPr lang="ro-RO" sz="1400" i="1" dirty="0" smtClean="0">
                <a:latin typeface="Times New Roman" pitchFamily="18" charset="0"/>
                <a:cs typeface="Times New Roman" pitchFamily="18" charset="0"/>
              </a:rPr>
              <a:t>Activitatea s-a desfăşurat pe echipe, fiecare echipă fiind condusă de o mămică care a îndrumat și ajutat copiii în realizarea meniului propus. La final, meniurile au fost jurizate, apreciate și gustate de către </a:t>
            </a:r>
            <a:r>
              <a:rPr lang="ro-RO" sz="1400" i="1" smtClean="0">
                <a:latin typeface="Times New Roman" pitchFamily="18" charset="0"/>
                <a:cs typeface="Times New Roman" pitchFamily="18" charset="0"/>
              </a:rPr>
              <a:t>toţi participanții</a:t>
            </a:r>
            <a:r>
              <a:rPr lang="ro-RO" sz="1400" i="1" dirty="0" smtClean="0">
                <a:latin typeface="Times New Roman" pitchFamily="18" charset="0"/>
                <a:cs typeface="Times New Roman" pitchFamily="18" charset="0"/>
              </a:rPr>
              <a:t>.</a:t>
            </a:r>
            <a:endParaRPr lang="en-US" sz="1400" i="1" dirty="0" smtClean="0">
              <a:latin typeface="Times New Roman" pitchFamily="18" charset="0"/>
              <a:cs typeface="Times New Roman" pitchFamily="18" charset="0"/>
            </a:endParaRPr>
          </a:p>
          <a:p>
            <a:pPr algn="just">
              <a:buNone/>
            </a:pPr>
            <a:endParaRPr lang="en-US" sz="1400" i="1" dirty="0">
              <a:latin typeface="Times New Roman" pitchFamily="18" charset="0"/>
              <a:cs typeface="Times New Roman" pitchFamily="18" charset="0"/>
            </a:endParaRPr>
          </a:p>
        </p:txBody>
      </p:sp>
      <p:sp>
        <p:nvSpPr>
          <p:cNvPr id="4" name="Title 1"/>
          <p:cNvSpPr txBox="1">
            <a:spLocks noGrp="1"/>
          </p:cNvSpPr>
          <p:nvPr>
            <p:ph type="title"/>
          </p:nvPr>
        </p:nvSpPr>
        <p:spPr>
          <a:xfrm>
            <a:off x="2895600" y="457200"/>
            <a:ext cx="5867400" cy="762000"/>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5" name="TextBox 4"/>
          <p:cNvSpPr txBox="1"/>
          <p:nvPr/>
        </p:nvSpPr>
        <p:spPr>
          <a:xfrm>
            <a:off x="2971800" y="685800"/>
            <a:ext cx="5663730" cy="461665"/>
          </a:xfrm>
          <a:prstGeom prst="rect">
            <a:avLst/>
          </a:prstGeom>
          <a:noFill/>
        </p:spPr>
        <p:txBody>
          <a:bodyPr wrap="none" rtlCol="0">
            <a:spAutoFit/>
          </a:bodyPr>
          <a:lstStyle/>
          <a:p>
            <a:r>
              <a:rPr lang="ro-RO" sz="2400" b="1" i="1" dirty="0" smtClean="0">
                <a:solidFill>
                  <a:schemeClr val="accent6">
                    <a:lumMod val="75000"/>
                  </a:schemeClr>
                </a:solidFill>
              </a:rPr>
              <a:t>AICI SUNT VITAMINELE ISTEŢE!</a:t>
            </a:r>
            <a:endParaRPr lang="en-US" dirty="0"/>
          </a:p>
        </p:txBody>
      </p:sp>
      <p:pic>
        <p:nvPicPr>
          <p:cNvPr id="27649" name="Picture 1" descr="20170328_091129"/>
          <p:cNvPicPr>
            <a:picLocks noChangeAspect="1" noChangeArrowheads="1"/>
          </p:cNvPicPr>
          <p:nvPr/>
        </p:nvPicPr>
        <p:blipFill>
          <a:blip r:embed="rId2" cstate="print"/>
          <a:srcRect/>
          <a:stretch>
            <a:fillRect/>
          </a:stretch>
        </p:blipFill>
        <p:spPr bwMode="auto">
          <a:xfrm>
            <a:off x="4648200" y="3733800"/>
            <a:ext cx="2990850" cy="2155198"/>
          </a:xfrm>
          <a:prstGeom prst="rect">
            <a:avLst/>
          </a:prstGeom>
          <a:noFill/>
          <a:ln w="9525">
            <a:noFill/>
            <a:miter lim="800000"/>
            <a:headEnd/>
            <a:tailEnd/>
          </a:ln>
        </p:spPr>
      </p:pic>
      <p:pic>
        <p:nvPicPr>
          <p:cNvPr id="27650" name="Picture 2"/>
          <p:cNvPicPr>
            <a:picLocks noChangeAspect="1" noChangeArrowheads="1"/>
          </p:cNvPicPr>
          <p:nvPr/>
        </p:nvPicPr>
        <p:blipFill>
          <a:blip r:embed="rId3" cstate="print"/>
          <a:srcRect/>
          <a:stretch>
            <a:fillRect/>
          </a:stretch>
        </p:blipFill>
        <p:spPr bwMode="auto">
          <a:xfrm>
            <a:off x="6248400" y="1981200"/>
            <a:ext cx="2047875" cy="12430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3886200" cy="4873752"/>
          </a:xfrm>
        </p:spPr>
        <p:txBody>
          <a:bodyPr>
            <a:normAutofit fontScale="92500" lnSpcReduction="10000"/>
          </a:bodyPr>
          <a:lstStyle/>
          <a:p>
            <a:r>
              <a:rPr lang="en-US" sz="1500" i="1" dirty="0" err="1" smtClean="0">
                <a:latin typeface="Times New Roman" pitchFamily="18" charset="0"/>
                <a:cs typeface="Times New Roman" pitchFamily="18" charset="0"/>
              </a:rPr>
              <a:t>Elevii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claselor</a:t>
            </a:r>
            <a:r>
              <a:rPr lang="en-US" sz="1500" i="1" dirty="0" smtClean="0">
                <a:latin typeface="Times New Roman" pitchFamily="18" charset="0"/>
                <a:cs typeface="Times New Roman" pitchFamily="18" charset="0"/>
              </a:rPr>
              <a:t> a</a:t>
            </a:r>
            <a:r>
              <a:rPr lang="en-US" sz="1500" i="1" dirty="0" smtClean="0">
                <a:latin typeface="Times New Roman" pitchFamily="18" charset="0"/>
                <a:cs typeface="Times New Roman" pitchFamily="18" charset="0"/>
              </a:rPr>
              <a:t> </a:t>
            </a:r>
            <a:r>
              <a:rPr lang="en-US" sz="1500" i="1" dirty="0" smtClean="0">
                <a:latin typeface="Times New Roman" pitchFamily="18" charset="0"/>
                <a:cs typeface="Times New Roman" pitchFamily="18" charset="0"/>
              </a:rPr>
              <a:t>VI-a  </a:t>
            </a:r>
            <a:r>
              <a:rPr lang="en-US" sz="1500" i="1" dirty="0" smtClean="0">
                <a:latin typeface="Times New Roman" pitchFamily="18" charset="0"/>
                <a:cs typeface="Times New Roman" pitchFamily="18" charset="0"/>
              </a:rPr>
              <a:t>D </a:t>
            </a:r>
            <a:r>
              <a:rPr lang="ro-RO" sz="1500" i="1" dirty="0" smtClean="0">
                <a:latin typeface="Times New Roman" pitchFamily="18" charset="0"/>
                <a:cs typeface="Times New Roman" pitchFamily="18" charset="0"/>
              </a:rPr>
              <a:t>și </a:t>
            </a:r>
            <a:r>
              <a:rPr lang="en-US" sz="1500" i="1" dirty="0" smtClean="0">
                <a:latin typeface="Times New Roman" pitchFamily="18" charset="0"/>
                <a:cs typeface="Times New Roman" pitchFamily="18" charset="0"/>
              </a:rPr>
              <a:t>a </a:t>
            </a:r>
            <a:r>
              <a:rPr lang="en-US" sz="1500" i="1" dirty="0" smtClean="0">
                <a:latin typeface="Times New Roman" pitchFamily="18" charset="0"/>
                <a:cs typeface="Times New Roman" pitchFamily="18" charset="0"/>
              </a:rPr>
              <a:t>a VIII-A, </a:t>
            </a:r>
            <a:r>
              <a:rPr lang="en-US" sz="1500" i="1" dirty="0" smtClean="0">
                <a:latin typeface="Times New Roman" pitchFamily="18" charset="0"/>
                <a:cs typeface="Times New Roman" pitchFamily="18" charset="0"/>
              </a:rPr>
              <a:t>a</a:t>
            </a:r>
            <a:r>
              <a:rPr lang="ro-RO" sz="1500" i="1" dirty="0" smtClean="0">
                <a:latin typeface="Times New Roman" pitchFamily="18" charset="0"/>
                <a:cs typeface="Times New Roman" pitchFamily="18" charset="0"/>
              </a:rPr>
              <a:t>u</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avut</a:t>
            </a:r>
            <a:r>
              <a:rPr lang="en-US" sz="1500" i="1" dirty="0" smtClean="0">
                <a:latin typeface="Times New Roman" pitchFamily="18" charset="0"/>
                <a:cs typeface="Times New Roman" pitchFamily="18" charset="0"/>
              </a:rPr>
              <a:t> parte, </a:t>
            </a:r>
            <a:r>
              <a:rPr lang="en-US" sz="1500" i="1" dirty="0" err="1" smtClean="0">
                <a:latin typeface="Times New Roman" pitchFamily="18" charset="0"/>
                <a:cs typeface="Times New Roman" pitchFamily="18" charset="0"/>
              </a:rPr>
              <a:t>în</a:t>
            </a:r>
            <a:r>
              <a:rPr lang="en-US" sz="1500" i="1" dirty="0" smtClean="0">
                <a:latin typeface="Times New Roman" pitchFamily="18" charset="0"/>
                <a:cs typeface="Times New Roman" pitchFamily="18" charset="0"/>
              </a:rPr>
              <a:t> </a:t>
            </a:r>
            <a:r>
              <a:rPr lang="ro-RO" sz="1500" i="1" dirty="0" smtClean="0">
                <a:latin typeface="Times New Roman" pitchFamily="18" charset="0"/>
                <a:cs typeface="Times New Roman" pitchFamily="18" charset="0"/>
              </a:rPr>
              <a:t>”</a:t>
            </a:r>
            <a:r>
              <a:rPr lang="en-US" sz="1500" i="1" dirty="0" err="1" smtClean="0">
                <a:latin typeface="Times New Roman" pitchFamily="18" charset="0"/>
                <a:cs typeface="Times New Roman" pitchFamily="18" charset="0"/>
              </a:rPr>
              <a:t>Săptămâna</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altfel</a:t>
            </a:r>
            <a:r>
              <a:rPr lang="en-US" sz="1500" i="1" dirty="0" smtClean="0">
                <a:latin typeface="Times New Roman" pitchFamily="18" charset="0"/>
                <a:cs typeface="Times New Roman" pitchFamily="18" charset="0"/>
              </a:rPr>
              <a:t>”, de o </a:t>
            </a:r>
            <a:r>
              <a:rPr lang="en-US" sz="1500" i="1" dirty="0" err="1" smtClean="0">
                <a:latin typeface="Times New Roman" pitchFamily="18" charset="0"/>
                <a:cs typeface="Times New Roman" pitchFamily="18" charset="0"/>
              </a:rPr>
              <a:t>călătorie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istorică</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în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adevăratul</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sens</a:t>
            </a:r>
            <a:r>
              <a:rPr lang="en-US" sz="1500" i="1" dirty="0" smtClean="0">
                <a:latin typeface="Times New Roman" pitchFamily="18" charset="0"/>
                <a:cs typeface="Times New Roman" pitchFamily="18" charset="0"/>
              </a:rPr>
              <a:t> al </a:t>
            </a:r>
            <a:r>
              <a:rPr lang="en-US" sz="1500" i="1" dirty="0" err="1" smtClean="0">
                <a:latin typeface="Times New Roman" pitchFamily="18" charset="0"/>
                <a:cs typeface="Times New Roman" pitchFamily="18" charset="0"/>
              </a:rPr>
              <a:t>cuvântului</a:t>
            </a:r>
            <a:r>
              <a:rPr lang="en-US" sz="1500" i="1" dirty="0" smtClean="0">
                <a:latin typeface="Times New Roman" pitchFamily="18" charset="0"/>
                <a:cs typeface="Times New Roman" pitchFamily="18" charset="0"/>
              </a:rPr>
              <a:t>.</a:t>
            </a:r>
          </a:p>
          <a:p>
            <a:r>
              <a:rPr lang="en-US" sz="1500" i="1" dirty="0" err="1" smtClean="0">
                <a:latin typeface="Times New Roman" pitchFamily="18" charset="0"/>
                <a:cs typeface="Times New Roman" pitchFamily="18" charset="0"/>
              </a:rPr>
              <a:t>Muzeul</a:t>
            </a:r>
            <a:r>
              <a:rPr lang="en-US" sz="1500" i="1" dirty="0" smtClean="0">
                <a:latin typeface="Times New Roman" pitchFamily="18" charset="0"/>
                <a:cs typeface="Times New Roman" pitchFamily="18" charset="0"/>
              </a:rPr>
              <a:t> de </a:t>
            </a:r>
            <a:r>
              <a:rPr lang="en-US" sz="1500" i="1" dirty="0" err="1" smtClean="0">
                <a:latin typeface="Times New Roman" pitchFamily="18" charset="0"/>
                <a:cs typeface="Times New Roman" pitchFamily="18" charset="0"/>
              </a:rPr>
              <a:t>Istorie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și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Arheologie</a:t>
            </a:r>
            <a:r>
              <a:rPr lang="en-US" sz="1500" i="1" dirty="0" smtClean="0">
                <a:latin typeface="Times New Roman" pitchFamily="18" charset="0"/>
                <a:cs typeface="Times New Roman" pitchFamily="18" charset="0"/>
              </a:rPr>
              <a:t> din </a:t>
            </a:r>
            <a:r>
              <a:rPr lang="en-US" sz="1500" i="1" dirty="0" err="1" smtClean="0">
                <a:latin typeface="Times New Roman" pitchFamily="18" charset="0"/>
                <a:cs typeface="Times New Roman" pitchFamily="18" charset="0"/>
              </a:rPr>
              <a:t>Baia</a:t>
            </a:r>
            <a:r>
              <a:rPr lang="en-US" sz="1500" i="1" dirty="0" smtClean="0">
                <a:latin typeface="Times New Roman" pitchFamily="18" charset="0"/>
                <a:cs typeface="Times New Roman" pitchFamily="18" charset="0"/>
              </a:rPr>
              <a:t> Mare a </a:t>
            </a:r>
            <a:r>
              <a:rPr lang="en-US" sz="1500" i="1" dirty="0" err="1" smtClean="0">
                <a:latin typeface="Times New Roman" pitchFamily="18" charset="0"/>
                <a:cs typeface="Times New Roman" pitchFamily="18" charset="0"/>
              </a:rPr>
              <a:t>găzduit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două</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expoziţii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inedite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În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una</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dintre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ele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Comori</a:t>
            </a:r>
            <a:r>
              <a:rPr lang="en-US" sz="1500" i="1" dirty="0" smtClean="0">
                <a:latin typeface="Times New Roman" pitchFamily="18" charset="0"/>
                <a:cs typeface="Times New Roman" pitchFamily="18" charset="0"/>
              </a:rPr>
              <a:t> ale </a:t>
            </a:r>
            <a:r>
              <a:rPr lang="en-US" sz="1500" i="1" dirty="0" err="1" smtClean="0">
                <a:latin typeface="Times New Roman" pitchFamily="18" charset="0"/>
                <a:cs typeface="Times New Roman" pitchFamily="18" charset="0"/>
              </a:rPr>
              <a:t>epocii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bronzului</a:t>
            </a:r>
            <a:r>
              <a:rPr lang="en-US" sz="1500" i="1" dirty="0" smtClean="0">
                <a:latin typeface="Times New Roman" pitchFamily="18" charset="0"/>
                <a:cs typeface="Times New Roman" pitchFamily="18" charset="0"/>
              </a:rPr>
              <a:t> din </a:t>
            </a:r>
            <a:r>
              <a:rPr lang="en-US" sz="1500" i="1" dirty="0" err="1" smtClean="0">
                <a:latin typeface="Times New Roman" pitchFamily="18" charset="0"/>
                <a:cs typeface="Times New Roman" pitchFamily="18" charset="0"/>
              </a:rPr>
              <a:t>nordul</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Transilvaniei</a:t>
            </a:r>
            <a:r>
              <a:rPr lang="en-US" sz="1500" i="1" dirty="0" smtClean="0">
                <a:latin typeface="Times New Roman" pitchFamily="18" charset="0"/>
                <a:cs typeface="Times New Roman" pitchFamily="18" charset="0"/>
              </a:rPr>
              <a:t>,  </a:t>
            </a:r>
            <a:r>
              <a:rPr lang="ro-RO" sz="1500" i="1" dirty="0" smtClean="0">
                <a:latin typeface="Times New Roman" pitchFamily="18" charset="0"/>
                <a:cs typeface="Times New Roman" pitchFamily="18" charset="0"/>
              </a:rPr>
              <a:t>elevii au</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văzut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amfore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şi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alte</a:t>
            </a:r>
            <a:r>
              <a:rPr lang="en-US" sz="1500" i="1" dirty="0" smtClean="0">
                <a:latin typeface="Times New Roman" pitchFamily="18" charset="0"/>
                <a:cs typeface="Times New Roman" pitchFamily="18" charset="0"/>
              </a:rPr>
              <a:t> vase din </a:t>
            </a:r>
            <a:r>
              <a:rPr lang="en-US" sz="1500" i="1" dirty="0" err="1" smtClean="0">
                <a:latin typeface="Times New Roman" pitchFamily="18" charset="0"/>
                <a:cs typeface="Times New Roman" pitchFamily="18" charset="0"/>
              </a:rPr>
              <a:t>lut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obiecte</a:t>
            </a:r>
            <a:r>
              <a:rPr lang="en-US" sz="1500" i="1" dirty="0" smtClean="0">
                <a:latin typeface="Times New Roman" pitchFamily="18" charset="0"/>
                <a:cs typeface="Times New Roman" pitchFamily="18" charset="0"/>
              </a:rPr>
              <a:t> de </a:t>
            </a:r>
            <a:r>
              <a:rPr lang="en-US" sz="1500" i="1" dirty="0" err="1" smtClean="0">
                <a:latin typeface="Times New Roman" pitchFamily="18" charset="0"/>
                <a:cs typeface="Times New Roman" pitchFamily="18" charset="0"/>
              </a:rPr>
              <a:t>podoabă</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unelte</a:t>
            </a:r>
            <a:r>
              <a:rPr lang="en-US" sz="1500" i="1" dirty="0" smtClean="0">
                <a:latin typeface="Times New Roman" pitchFamily="18" charset="0"/>
                <a:cs typeface="Times New Roman" pitchFamily="18" charset="0"/>
              </a:rPr>
              <a:t> de </a:t>
            </a:r>
            <a:r>
              <a:rPr lang="en-US" sz="1500" i="1" dirty="0" err="1" smtClean="0">
                <a:latin typeface="Times New Roman" pitchFamily="18" charset="0"/>
                <a:cs typeface="Times New Roman" pitchFamily="18" charset="0"/>
              </a:rPr>
              <a:t>lucru</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descoperite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în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două</a:t>
            </a:r>
            <a:r>
              <a:rPr lang="en-US" sz="1500" i="1" dirty="0" smtClean="0">
                <a:latin typeface="Times New Roman" pitchFamily="18" charset="0"/>
                <a:cs typeface="Times New Roman" pitchFamily="18" charset="0"/>
              </a:rPr>
              <a:t> sate </a:t>
            </a:r>
            <a:r>
              <a:rPr lang="en-US" sz="1500" i="1" dirty="0" err="1" smtClean="0">
                <a:latin typeface="Times New Roman" pitchFamily="18" charset="0"/>
                <a:cs typeface="Times New Roman" pitchFamily="18" charset="0"/>
              </a:rPr>
              <a:t>maramureşene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Suciu</a:t>
            </a:r>
            <a:r>
              <a:rPr lang="en-US" sz="1500" i="1" dirty="0" smtClean="0">
                <a:latin typeface="Times New Roman" pitchFamily="18" charset="0"/>
                <a:cs typeface="Times New Roman" pitchFamily="18" charset="0"/>
              </a:rPr>
              <a:t> de </a:t>
            </a:r>
            <a:r>
              <a:rPr lang="en-US" sz="1500" i="1" dirty="0" err="1" smtClean="0">
                <a:latin typeface="Times New Roman" pitchFamily="18" charset="0"/>
                <a:cs typeface="Times New Roman" pitchFamily="18" charset="0"/>
              </a:rPr>
              <a:t>Sus</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şi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Lăpuş</a:t>
            </a:r>
            <a:r>
              <a:rPr lang="en-US" sz="1500" i="1" dirty="0" smtClean="0">
                <a:latin typeface="Times New Roman" pitchFamily="18" charset="0"/>
                <a:cs typeface="Times New Roman" pitchFamily="18" charset="0"/>
              </a:rPr>
              <a:t>).  </a:t>
            </a:r>
          </a:p>
          <a:p>
            <a:r>
              <a:rPr lang="en-US" sz="1500" i="1" dirty="0" err="1" smtClean="0">
                <a:latin typeface="Times New Roman" pitchFamily="18" charset="0"/>
                <a:cs typeface="Times New Roman" pitchFamily="18" charset="0"/>
              </a:rPr>
              <a:t>Cea</a:t>
            </a:r>
            <a:r>
              <a:rPr lang="en-US" sz="1500" i="1" dirty="0" smtClean="0">
                <a:latin typeface="Times New Roman" pitchFamily="18" charset="0"/>
                <a:cs typeface="Times New Roman" pitchFamily="18" charset="0"/>
              </a:rPr>
              <a:t> de-a </a:t>
            </a:r>
            <a:r>
              <a:rPr lang="en-US" sz="1500" i="1" dirty="0" err="1" smtClean="0">
                <a:latin typeface="Times New Roman" pitchFamily="18" charset="0"/>
                <a:cs typeface="Times New Roman" pitchFamily="18" charset="0"/>
              </a:rPr>
              <a:t>doua</a:t>
            </a:r>
            <a:r>
              <a:rPr lang="en-US" sz="1500" i="1" dirty="0" smtClean="0">
                <a:latin typeface="Times New Roman" pitchFamily="18" charset="0"/>
                <a:cs typeface="Times New Roman" pitchFamily="18" charset="0"/>
              </a:rPr>
              <a:t>, la </a:t>
            </a:r>
            <a:r>
              <a:rPr lang="en-US" sz="1500" i="1" dirty="0" err="1" smtClean="0">
                <a:latin typeface="Times New Roman" pitchFamily="18" charset="0"/>
                <a:cs typeface="Times New Roman" pitchFamily="18" charset="0"/>
              </a:rPr>
              <a:t>fel</a:t>
            </a:r>
            <a:r>
              <a:rPr lang="en-US" sz="1500" i="1" dirty="0" smtClean="0">
                <a:latin typeface="Times New Roman" pitchFamily="18" charset="0"/>
                <a:cs typeface="Times New Roman" pitchFamily="18" charset="0"/>
              </a:rPr>
              <a:t> de </a:t>
            </a:r>
            <a:r>
              <a:rPr lang="en-US" sz="1500" i="1" dirty="0" err="1" smtClean="0">
                <a:latin typeface="Times New Roman" pitchFamily="18" charset="0"/>
                <a:cs typeface="Times New Roman" pitchFamily="18" charset="0"/>
              </a:rPr>
              <a:t>impresionantă</a:t>
            </a:r>
            <a:r>
              <a:rPr lang="en-US" sz="1500" i="1" dirty="0" smtClean="0">
                <a:latin typeface="Times New Roman" pitchFamily="18" charset="0"/>
                <a:cs typeface="Times New Roman" pitchFamily="18" charset="0"/>
              </a:rPr>
              <a:t>, a </a:t>
            </a:r>
            <a:r>
              <a:rPr lang="en-US" sz="1500" i="1" dirty="0" err="1" smtClean="0">
                <a:latin typeface="Times New Roman" pitchFamily="18" charset="0"/>
                <a:cs typeface="Times New Roman" pitchFamily="18" charset="0"/>
              </a:rPr>
              <a:t>fost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colecția</a:t>
            </a:r>
            <a:r>
              <a:rPr lang="en-US" sz="1500" i="1" dirty="0" smtClean="0">
                <a:latin typeface="Times New Roman" pitchFamily="18" charset="0"/>
                <a:cs typeface="Times New Roman" pitchFamily="18" charset="0"/>
              </a:rPr>
              <a:t> de </a:t>
            </a:r>
            <a:r>
              <a:rPr lang="en-US" sz="1500" i="1" dirty="0" err="1" smtClean="0">
                <a:latin typeface="Times New Roman" pitchFamily="18" charset="0"/>
                <a:cs typeface="Times New Roman" pitchFamily="18" charset="0"/>
              </a:rPr>
              <a:t>ceasornice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Astfel</a:t>
            </a:r>
            <a:r>
              <a:rPr lang="en-US" sz="1500" i="1" dirty="0" smtClean="0">
                <a:latin typeface="Times New Roman" pitchFamily="18" charset="0"/>
                <a:cs typeface="Times New Roman" pitchFamily="18" charset="0"/>
              </a:rPr>
              <a:t>, de la </a:t>
            </a:r>
            <a:r>
              <a:rPr lang="en-US" sz="1500" i="1" dirty="0" err="1" smtClean="0">
                <a:latin typeface="Times New Roman" pitchFamily="18" charset="0"/>
                <a:cs typeface="Times New Roman" pitchFamily="18" charset="0"/>
              </a:rPr>
              <a:t>forme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şi</a:t>
            </a:r>
            <a:r>
              <a:rPr lang="en-US" sz="1500" i="1" dirty="0" smtClean="0">
                <a:latin typeface="Times New Roman" pitchFamily="18" charset="0"/>
                <a:cs typeface="Times New Roman" pitchFamily="18" charset="0"/>
              </a:rPr>
              <a:t> motive </a:t>
            </a:r>
            <a:r>
              <a:rPr lang="en-US" sz="1500" i="1" dirty="0" err="1" smtClean="0">
                <a:latin typeface="Times New Roman" pitchFamily="18" charset="0"/>
                <a:cs typeface="Times New Roman" pitchFamily="18" charset="0"/>
              </a:rPr>
              <a:t>ce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compun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imaginea</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civilizației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străvechi</a:t>
            </a:r>
            <a:r>
              <a:rPr lang="en-US" sz="1500" i="1" dirty="0" smtClean="0">
                <a:latin typeface="Times New Roman" pitchFamily="18" charset="0"/>
                <a:cs typeface="Times New Roman" pitchFamily="18" charset="0"/>
              </a:rPr>
              <a:t>, </a:t>
            </a:r>
            <a:r>
              <a:rPr lang="ro-RO" sz="1500" i="1" dirty="0" smtClean="0">
                <a:latin typeface="Times New Roman" pitchFamily="18" charset="0"/>
                <a:cs typeface="Times New Roman" pitchFamily="18" charset="0"/>
              </a:rPr>
              <a:t>elevii au</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trecut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într</a:t>
            </a:r>
            <a:r>
              <a:rPr lang="en-US" sz="1500" i="1" dirty="0" smtClean="0">
                <a:latin typeface="Times New Roman" pitchFamily="18" charset="0"/>
                <a:cs typeface="Times New Roman" pitchFamily="18" charset="0"/>
              </a:rPr>
              <a:t>-un </a:t>
            </a:r>
            <a:r>
              <a:rPr lang="en-US" sz="1500" i="1" dirty="0" err="1" smtClean="0">
                <a:latin typeface="Times New Roman" pitchFamily="18" charset="0"/>
                <a:cs typeface="Times New Roman" pitchFamily="18" charset="0"/>
              </a:rPr>
              <a:t>spațiu</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în</a:t>
            </a:r>
            <a:r>
              <a:rPr lang="en-US" sz="1500" i="1" dirty="0" smtClean="0">
                <a:latin typeface="Times New Roman" pitchFamily="18" charset="0"/>
                <a:cs typeface="Times New Roman" pitchFamily="18" charset="0"/>
              </a:rPr>
              <a:t> care </a:t>
            </a:r>
            <a:r>
              <a:rPr lang="en-US" sz="1500" i="1" dirty="0" err="1" smtClean="0">
                <a:latin typeface="Times New Roman" pitchFamily="18" charset="0"/>
                <a:cs typeface="Times New Roman" pitchFamily="18" charset="0"/>
              </a:rPr>
              <a:t>timpul</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parcă</a:t>
            </a:r>
            <a:r>
              <a:rPr lang="en-US" sz="1500" i="1" dirty="0" smtClean="0">
                <a:latin typeface="Times New Roman" pitchFamily="18" charset="0"/>
                <a:cs typeface="Times New Roman" pitchFamily="18" charset="0"/>
              </a:rPr>
              <a:t> s-a </a:t>
            </a:r>
            <a:r>
              <a:rPr lang="en-US" sz="1500" i="1" dirty="0" err="1" smtClean="0">
                <a:latin typeface="Times New Roman" pitchFamily="18" charset="0"/>
                <a:cs typeface="Times New Roman" pitchFamily="18" charset="0"/>
              </a:rPr>
              <a:t>oprit</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Erau</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piese</a:t>
            </a:r>
            <a:r>
              <a:rPr lang="en-US" sz="1500" i="1" dirty="0" smtClean="0">
                <a:latin typeface="Times New Roman" pitchFamily="18" charset="0"/>
                <a:cs typeface="Times New Roman" pitchFamily="18" charset="0"/>
              </a:rPr>
              <a:t> cu o </a:t>
            </a:r>
            <a:r>
              <a:rPr lang="en-US" sz="1500" i="1" dirty="0" err="1" smtClean="0">
                <a:latin typeface="Times New Roman" pitchFamily="18" charset="0"/>
                <a:cs typeface="Times New Roman" pitchFamily="18" charset="0"/>
              </a:rPr>
              <a:t>vechime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considerabilă</a:t>
            </a:r>
            <a:r>
              <a:rPr lang="en-US" sz="1500" i="1" dirty="0" smtClean="0">
                <a:latin typeface="Times New Roman" pitchFamily="18" charset="0"/>
                <a:cs typeface="Times New Roman" pitchFamily="18" charset="0"/>
              </a:rPr>
              <a:t> (sec. al XVIII-lea), </a:t>
            </a:r>
            <a:r>
              <a:rPr lang="en-US" sz="1500" i="1" dirty="0" err="1" smtClean="0">
                <a:latin typeface="Times New Roman" pitchFamily="18" charset="0"/>
                <a:cs typeface="Times New Roman" pitchFamily="18" charset="0"/>
              </a:rPr>
              <a:t>în</a:t>
            </a:r>
            <a:r>
              <a:rPr lang="en-US" sz="1500" i="1" dirty="0" smtClean="0">
                <a:latin typeface="Times New Roman" pitchFamily="18" charset="0"/>
                <a:cs typeface="Times New Roman" pitchFamily="18" charset="0"/>
              </a:rPr>
              <a:t> special </a:t>
            </a:r>
            <a:r>
              <a:rPr lang="en-US" sz="1500" i="1" dirty="0" err="1" smtClean="0">
                <a:latin typeface="Times New Roman" pitchFamily="18" charset="0"/>
                <a:cs typeface="Times New Roman" pitchFamily="18" charset="0"/>
              </a:rPr>
              <a:t>pendule</a:t>
            </a:r>
            <a:r>
              <a:rPr lang="en-US" sz="1500" i="1" dirty="0" smtClean="0">
                <a:latin typeface="Times New Roman" pitchFamily="18" charset="0"/>
                <a:cs typeface="Times New Roman" pitchFamily="18" charset="0"/>
              </a:rPr>
              <a:t> de </a:t>
            </a:r>
            <a:r>
              <a:rPr lang="en-US" sz="1500" i="1" dirty="0" err="1" smtClean="0">
                <a:latin typeface="Times New Roman" pitchFamily="18" charset="0"/>
                <a:cs typeface="Times New Roman" pitchFamily="18" charset="0"/>
              </a:rPr>
              <a:t>perete</a:t>
            </a:r>
            <a:r>
              <a:rPr lang="en-US" sz="1500" i="1" dirty="0" smtClean="0">
                <a:latin typeface="Times New Roman" pitchFamily="18" charset="0"/>
                <a:cs typeface="Times New Roman" pitchFamily="18" charset="0"/>
              </a:rPr>
              <a:t> cu diverse </a:t>
            </a:r>
            <a:r>
              <a:rPr lang="en-US" sz="1500" i="1" dirty="0" err="1" smtClean="0">
                <a:latin typeface="Times New Roman" pitchFamily="18" charset="0"/>
                <a:cs typeface="Times New Roman" pitchFamily="18" charset="0"/>
              </a:rPr>
              <a:t>ornamente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și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forme</a:t>
            </a:r>
            <a:r>
              <a:rPr lang="en-US" sz="1500" i="1" dirty="0" smtClean="0">
                <a:latin typeface="Times New Roman" pitchFamily="18" charset="0"/>
                <a:cs typeface="Times New Roman" pitchFamily="18" charset="0"/>
              </a:rPr>
              <a:t>, de la </a:t>
            </a:r>
            <a:r>
              <a:rPr lang="en-US" sz="1500" i="1" dirty="0" err="1" smtClean="0">
                <a:latin typeface="Times New Roman" pitchFamily="18" charset="0"/>
                <a:cs typeface="Times New Roman" pitchFamily="18" charset="0"/>
              </a:rPr>
              <a:t>cutii</a:t>
            </a:r>
            <a:r>
              <a:rPr lang="en-US" sz="1500" i="1" dirty="0" smtClean="0">
                <a:latin typeface="Times New Roman" pitchFamily="18" charset="0"/>
                <a:cs typeface="Times New Roman" pitchFamily="18" charset="0"/>
              </a:rPr>
              <a:t> din </a:t>
            </a:r>
            <a:r>
              <a:rPr lang="en-US" sz="1500" i="1" dirty="0" err="1" smtClean="0">
                <a:latin typeface="Times New Roman" pitchFamily="18" charset="0"/>
                <a:cs typeface="Times New Roman" pitchFamily="18" charset="0"/>
              </a:rPr>
              <a:t>lemn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în</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miniatură</a:t>
            </a:r>
            <a:r>
              <a:rPr lang="en-US" sz="1500" i="1" dirty="0" smtClean="0">
                <a:latin typeface="Times New Roman" pitchFamily="18" charset="0"/>
                <a:cs typeface="Times New Roman" pitchFamily="18" charset="0"/>
              </a:rPr>
              <a:t> (6 cm), la </a:t>
            </a:r>
            <a:r>
              <a:rPr lang="en-US" sz="1500" i="1" dirty="0" err="1" smtClean="0">
                <a:latin typeface="Times New Roman" pitchFamily="18" charset="0"/>
                <a:cs typeface="Times New Roman" pitchFamily="18" charset="0"/>
              </a:rPr>
              <a:t>orologii</a:t>
            </a:r>
            <a:r>
              <a:rPr lang="en-US" sz="1500" i="1" dirty="0" smtClean="0">
                <a:latin typeface="Times New Roman" pitchFamily="18" charset="0"/>
                <a:cs typeface="Times New Roman" pitchFamily="18" charset="0"/>
              </a:rPr>
              <a:t> de </a:t>
            </a:r>
            <a:r>
              <a:rPr lang="en-US" sz="1500" i="1" dirty="0" err="1" smtClean="0">
                <a:latin typeface="Times New Roman" pitchFamily="18" charset="0"/>
                <a:cs typeface="Times New Roman" pitchFamily="18" charset="0"/>
              </a:rPr>
              <a:t>dimensiuni</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mari</a:t>
            </a:r>
            <a:r>
              <a:rPr lang="en-US" sz="1500" i="1" dirty="0" smtClean="0">
                <a:latin typeface="Times New Roman" pitchFamily="18" charset="0"/>
                <a:cs typeface="Times New Roman" pitchFamily="18" charset="0"/>
              </a:rPr>
              <a:t>, cu gong </a:t>
            </a:r>
            <a:r>
              <a:rPr lang="en-US" sz="1500" i="1" dirty="0" err="1" smtClean="0">
                <a:latin typeface="Times New Roman" pitchFamily="18" charset="0"/>
                <a:cs typeface="Times New Roman" pitchFamily="18" charset="0"/>
              </a:rPr>
              <a:t>sau</a:t>
            </a:r>
            <a:r>
              <a:rPr lang="en-US" sz="1500" i="1" dirty="0" smtClean="0">
                <a:latin typeface="Times New Roman" pitchFamily="18" charset="0"/>
                <a:cs typeface="Times New Roman" pitchFamily="18" charset="0"/>
              </a:rPr>
              <a:t> cu </a:t>
            </a:r>
            <a:r>
              <a:rPr lang="en-US" sz="1500" i="1" dirty="0" err="1" smtClean="0">
                <a:latin typeface="Times New Roman" pitchFamily="18" charset="0"/>
                <a:cs typeface="Times New Roman" pitchFamily="18" charset="0"/>
              </a:rPr>
              <a:t>tragere</a:t>
            </a:r>
            <a:r>
              <a:rPr lang="en-US" sz="1500" i="1" dirty="0" smtClean="0">
                <a:latin typeface="Times New Roman" pitchFamily="18" charset="0"/>
                <a:cs typeface="Times New Roman" pitchFamily="18" charset="0"/>
              </a:rPr>
              <a:t> la opt, </a:t>
            </a:r>
            <a:r>
              <a:rPr lang="en-US" sz="1500" i="1" dirty="0" err="1" smtClean="0">
                <a:latin typeface="Times New Roman" pitchFamily="18" charset="0"/>
                <a:cs typeface="Times New Roman" pitchFamily="18" charset="0"/>
              </a:rPr>
              <a:t>zece</a:t>
            </a:r>
            <a:r>
              <a:rPr lang="en-US" sz="1500" i="1" dirty="0" smtClean="0">
                <a:latin typeface="Times New Roman" pitchFamily="18" charset="0"/>
                <a:cs typeface="Times New Roman" pitchFamily="18" charset="0"/>
              </a:rPr>
              <a:t> </a:t>
            </a:r>
            <a:r>
              <a:rPr lang="en-US" sz="1500" i="1" dirty="0" err="1" smtClean="0">
                <a:latin typeface="Times New Roman" pitchFamily="18" charset="0"/>
                <a:cs typeface="Times New Roman" pitchFamily="18" charset="0"/>
              </a:rPr>
              <a:t>zile</a:t>
            </a:r>
            <a:r>
              <a:rPr lang="en-US" sz="1500" i="1" dirty="0" smtClean="0">
                <a:latin typeface="Times New Roman" pitchFamily="18" charset="0"/>
                <a:cs typeface="Times New Roman" pitchFamily="18" charset="0"/>
              </a:rPr>
              <a:t>.</a:t>
            </a:r>
          </a:p>
          <a:p>
            <a:pPr>
              <a:buNone/>
            </a:pPr>
            <a:r>
              <a:rPr lang="en-US" dirty="0" smtClean="0"/>
              <a:t/>
            </a:r>
            <a:br>
              <a:rPr lang="en-US" dirty="0" smtClean="0"/>
            </a:br>
            <a:endParaRPr lang="en-US" dirty="0"/>
          </a:p>
        </p:txBody>
      </p:sp>
      <p:pic>
        <p:nvPicPr>
          <p:cNvPr id="5" name="Picture 4" descr="C:\Users\Home\Desktop\DSC_1136.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19800" y="4876800"/>
            <a:ext cx="2667000" cy="1761490"/>
          </a:xfrm>
          <a:prstGeom prst="rect">
            <a:avLst/>
          </a:prstGeom>
          <a:noFill/>
          <a:ln>
            <a:noFill/>
          </a:ln>
        </p:spPr>
      </p:pic>
      <p:pic>
        <p:nvPicPr>
          <p:cNvPr id="6" name="Picture 5" descr="C:\Users\Home\Desktop\DSC_1137.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429000" y="5029200"/>
            <a:ext cx="2362200" cy="1600200"/>
          </a:xfrm>
          <a:prstGeom prst="rect">
            <a:avLst/>
          </a:prstGeom>
          <a:noFill/>
          <a:ln>
            <a:noFill/>
          </a:ln>
        </p:spPr>
      </p:pic>
      <p:pic>
        <p:nvPicPr>
          <p:cNvPr id="7" name="Picture 6" descr="C:\Users\Home\Desktop\DSC_1151.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5029200"/>
            <a:ext cx="2667000" cy="1619166"/>
          </a:xfrm>
          <a:prstGeom prst="rect">
            <a:avLst/>
          </a:prstGeom>
          <a:noFill/>
          <a:ln>
            <a:noFill/>
          </a:ln>
        </p:spPr>
      </p:pic>
      <p:pic>
        <p:nvPicPr>
          <p:cNvPr id="8" name="Picture 7" descr="C:\Users\Home\Desktop\DSC_1126.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648200" y="2743200"/>
            <a:ext cx="2286000" cy="1828800"/>
          </a:xfrm>
          <a:prstGeom prst="rect">
            <a:avLst/>
          </a:prstGeom>
          <a:noFill/>
          <a:ln>
            <a:noFill/>
          </a:ln>
        </p:spPr>
      </p:pic>
      <p:pic>
        <p:nvPicPr>
          <p:cNvPr id="9" name="Picture 8" descr="C:\Users\Home\Desktop\DSC_1131.JPG"/>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19800" y="914400"/>
            <a:ext cx="2362200" cy="1600200"/>
          </a:xfrm>
          <a:prstGeom prst="rect">
            <a:avLst/>
          </a:prstGeom>
          <a:noFill/>
          <a:ln>
            <a:noFill/>
          </a:ln>
        </p:spPr>
      </p:pic>
      <p:sp>
        <p:nvSpPr>
          <p:cNvPr id="10" name="Title 1"/>
          <p:cNvSpPr txBox="1">
            <a:spLocks/>
          </p:cNvSpPr>
          <p:nvPr/>
        </p:nvSpPr>
        <p:spPr>
          <a:xfrm>
            <a:off x="152400" y="304800"/>
            <a:ext cx="5105400" cy="609600"/>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chemeClr val="dk1"/>
                </a:solidFill>
                <a:effectLst/>
                <a:uLnTx/>
                <a:uFillTx/>
                <a:latin typeface="+mn-lt"/>
                <a:ea typeface="+mn-ea"/>
                <a:cs typeface="+mn-cs"/>
              </a:rPr>
              <a:t>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1" i="0" u="none" strike="noStrike" kern="1200" cap="small" spc="0" normalizeH="0" baseline="0" noProof="0" smtClean="0">
                <a:ln>
                  <a:noFill/>
                </a:ln>
                <a:solidFill>
                  <a:schemeClr val="dk1"/>
                </a:solidFill>
                <a:effectLst/>
                <a:uLnTx/>
                <a:uFillTx/>
                <a:latin typeface="+mn-lt"/>
                <a:ea typeface="+mn-ea"/>
                <a:cs typeface="+mn-cs"/>
              </a:rPr>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12" name="Title 1"/>
          <p:cNvSpPr>
            <a:spLocks noGrp="1"/>
          </p:cNvSpPr>
          <p:nvPr>
            <p:ph type="title"/>
          </p:nvPr>
        </p:nvSpPr>
        <p:spPr>
          <a:xfrm>
            <a:off x="457200" y="457200"/>
            <a:ext cx="4953000" cy="427038"/>
          </a:xfrm>
        </p:spPr>
        <p:txBody>
          <a:bodyPr>
            <a:noAutofit/>
          </a:bodyPr>
          <a:lstStyle/>
          <a:p>
            <a:r>
              <a:rPr lang="en-US" sz="2400" b="1" i="1" dirty="0" smtClean="0"/>
              <a:t>PE </a:t>
            </a:r>
            <a:r>
              <a:rPr lang="en-US" sz="2400" b="1" i="1" dirty="0" smtClean="0">
                <a:solidFill>
                  <a:schemeClr val="accent6">
                    <a:lumMod val="75000"/>
                  </a:schemeClr>
                </a:solidFill>
              </a:rPr>
              <a:t>URMELE ISORIEI</a:t>
            </a:r>
            <a:endParaRPr lang="en-US" sz="2400" i="1" dirty="0">
              <a:solidFill>
                <a:schemeClr val="accent6">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33288" cy="71596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b="1" dirty="0" smtClean="0"/>
              <a:t> </a:t>
            </a:r>
            <a:br>
              <a:rPr lang="en-US" b="1" dirty="0" smtClean="0"/>
            </a:br>
            <a:r>
              <a:rPr lang="en-US" b="1" dirty="0" smtClean="0"/>
              <a:t/>
            </a:r>
            <a:br>
              <a:rPr lang="en-US" b="1"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3657600" y="1295400"/>
            <a:ext cx="4953000" cy="3886200"/>
          </a:xfrm>
        </p:spPr>
        <p:txBody>
          <a:bodyPr>
            <a:normAutofit lnSpcReduction="10000"/>
          </a:bodyPr>
          <a:lstStyle/>
          <a:p>
            <a:pPr algn="just">
              <a:buNone/>
            </a:pPr>
            <a:r>
              <a:rPr lang="ro-RO"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Odată</a:t>
            </a:r>
            <a:r>
              <a:rPr lang="en-US" sz="1400" i="1" dirty="0" smtClean="0">
                <a:latin typeface="Times New Roman" pitchFamily="18" charset="0"/>
                <a:cs typeface="Times New Roman" pitchFamily="18" charset="0"/>
              </a:rPr>
              <a:t> cu </a:t>
            </a:r>
            <a:r>
              <a:rPr lang="en-US" sz="1400" i="1" dirty="0" err="1" smtClean="0">
                <a:latin typeface="Times New Roman" pitchFamily="18" charset="0"/>
                <a:cs typeface="Times New Roman" pitchFamily="18" charset="0"/>
              </a:rPr>
              <a:t>sosirea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primăverii</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venit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și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vremea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excursiilor</a:t>
            </a:r>
            <a:r>
              <a:rPr lang="en-US" sz="1400" i="1" dirty="0" smtClean="0">
                <a:latin typeface="Times New Roman" pitchFamily="18" charset="0"/>
                <a:cs typeface="Times New Roman" pitchFamily="18" charset="0"/>
              </a:rPr>
              <a:t>,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prilej</a:t>
            </a:r>
            <a:r>
              <a:rPr lang="en-US" sz="1400" i="1" dirty="0" smtClean="0">
                <a:latin typeface="Times New Roman" pitchFamily="18" charset="0"/>
                <a:cs typeface="Times New Roman" pitchFamily="18" charset="0"/>
              </a:rPr>
              <a:t> cu care</a:t>
            </a: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clasele</a:t>
            </a:r>
            <a:r>
              <a:rPr lang="en-US" sz="1400" i="1" dirty="0" smtClean="0">
                <a:latin typeface="Times New Roman" pitchFamily="18" charset="0"/>
                <a:cs typeface="Times New Roman" pitchFamily="18" charset="0"/>
              </a:rPr>
              <a:t> a VI-a A, a VI-a C </a:t>
            </a:r>
            <a:r>
              <a:rPr lang="ro-RO" sz="1400" i="1" dirty="0" smtClean="0">
                <a:latin typeface="Times New Roman" pitchFamily="18" charset="0"/>
                <a:cs typeface="Times New Roman" pitchFamily="18" charset="0"/>
              </a:rPr>
              <a:t>ș</a:t>
            </a:r>
            <a:r>
              <a:rPr lang="en-US" sz="1400" i="1" dirty="0" err="1" smtClean="0">
                <a:latin typeface="Times New Roman" pitchFamily="18" charset="0"/>
                <a:cs typeface="Times New Roman" pitchFamily="18" charset="0"/>
              </a:rPr>
              <a:t>i</a:t>
            </a:r>
            <a:r>
              <a:rPr lang="en-US" sz="1400" i="1" dirty="0" smtClean="0">
                <a:latin typeface="Times New Roman" pitchFamily="18" charset="0"/>
                <a:cs typeface="Times New Roman" pitchFamily="18" charset="0"/>
              </a:rPr>
              <a:t> a V-a B </a:t>
            </a:r>
            <a:r>
              <a:rPr lang="ro-RO" sz="1400" i="1" dirty="0" smtClean="0">
                <a:latin typeface="Times New Roman" pitchFamily="18" charset="0"/>
                <a:cs typeface="Times New Roman" pitchFamily="18" charset="0"/>
              </a:rPr>
              <a:t>a</a:t>
            </a:r>
            <a:r>
              <a:rPr lang="en-US" sz="1400" i="1" dirty="0" smtClean="0">
                <a:latin typeface="Times New Roman" pitchFamily="18" charset="0"/>
                <a:cs typeface="Times New Roman" pitchFamily="18" charset="0"/>
              </a:rPr>
              <a:t>u</a:t>
            </a:r>
            <a:r>
              <a:rPr lang="ro-RO" sz="1400" i="1" dirty="0" smtClean="0">
                <a:latin typeface="Times New Roman" pitchFamily="18" charset="0"/>
                <a:cs typeface="Times New Roman" pitchFamily="18" charset="0"/>
              </a:rPr>
              <a:t> pornit </a:t>
            </a:r>
          </a:p>
          <a:p>
            <a:pPr algn="just">
              <a:buNone/>
            </a:pPr>
            <a:r>
              <a:rPr lang="ro-RO" sz="1400" i="1" dirty="0" smtClean="0">
                <a:latin typeface="Times New Roman" pitchFamily="18" charset="0"/>
                <a:cs typeface="Times New Roman" pitchFamily="18" charset="0"/>
              </a:rPr>
              <a:t>spre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ținuturile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Moldovei</a:t>
            </a:r>
            <a:r>
              <a:rPr lang="en-US" sz="1400" i="1" dirty="0" smtClean="0">
                <a:latin typeface="Times New Roman" pitchFamily="18" charset="0"/>
                <a:cs typeface="Times New Roman" pitchFamily="18" charset="0"/>
              </a:rPr>
              <a:t>.</a:t>
            </a:r>
            <a:r>
              <a:rPr lang="ro-RO"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Am </a:t>
            </a:r>
            <a:r>
              <a:rPr lang="en-US" sz="1400" i="1" dirty="0" err="1" smtClean="0">
                <a:latin typeface="Times New Roman" pitchFamily="18" charset="0"/>
                <a:cs typeface="Times New Roman" pitchFamily="18" charset="0"/>
              </a:rPr>
              <a:t>vizitat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multe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obiective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însă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cele</a:t>
            </a:r>
            <a:r>
              <a:rPr lang="en-US" sz="1400" i="1" dirty="0" smtClean="0">
                <a:latin typeface="Times New Roman" pitchFamily="18" charset="0"/>
                <a:cs typeface="Times New Roman" pitchFamily="18" charset="0"/>
              </a:rPr>
              <a:t> </a:t>
            </a:r>
            <a:endParaRPr lang="ro-RO" sz="1400" i="1" dirty="0" smtClean="0">
              <a:latin typeface="Times New Roman" pitchFamily="18" charset="0"/>
              <a:cs typeface="Times New Roman" pitchFamily="18" charset="0"/>
            </a:endParaRPr>
          </a:p>
          <a:p>
            <a:pPr algn="just">
              <a:buNone/>
            </a:pPr>
            <a:r>
              <a:rPr lang="en-US" sz="1400" i="1" dirty="0" smtClean="0">
                <a:latin typeface="Times New Roman" pitchFamily="18" charset="0"/>
                <a:cs typeface="Times New Roman" pitchFamily="18" charset="0"/>
              </a:rPr>
              <a:t>care mi-au </a:t>
            </a:r>
            <a:r>
              <a:rPr lang="en-US" sz="1400" i="1" dirty="0" err="1" smtClean="0">
                <a:latin typeface="Times New Roman" pitchFamily="18" charset="0"/>
                <a:cs typeface="Times New Roman" pitchFamily="18" charset="0"/>
              </a:rPr>
              <a:t>atras</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atenția</a:t>
            </a:r>
            <a:r>
              <a:rPr lang="en-US" sz="1400" i="1" dirty="0" smtClean="0">
                <a:latin typeface="Times New Roman" pitchFamily="18" charset="0"/>
                <a:cs typeface="Times New Roman" pitchFamily="18" charset="0"/>
              </a:rPr>
              <a:t> au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Mănăstirea</a:t>
            </a: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Voroneț</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Cetatea</a:t>
            </a:r>
            <a:r>
              <a:rPr lang="en-US" sz="1400" i="1" dirty="0" smtClean="0">
                <a:latin typeface="Times New Roman" pitchFamily="18" charset="0"/>
                <a:cs typeface="Times New Roman" pitchFamily="18" charset="0"/>
              </a:rPr>
              <a:t>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Sucevei</a:t>
            </a: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Cetatea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Neamțului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descrisă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uneori</a:t>
            </a:r>
            <a:r>
              <a:rPr lang="en-US" sz="1400" i="1" dirty="0" smtClean="0">
                <a:latin typeface="Times New Roman" pitchFamily="18" charset="0"/>
                <a:cs typeface="Times New Roman" pitchFamily="18" charset="0"/>
              </a:rPr>
              <a:t> ca ”</a:t>
            </a:r>
            <a:r>
              <a:rPr lang="en-US" sz="1400" i="1" dirty="0" err="1" smtClean="0">
                <a:latin typeface="Times New Roman" pitchFamily="18" charset="0"/>
                <a:cs typeface="Times New Roman" pitchFamily="18" charset="0"/>
              </a:rPr>
              <a:t>Cetatea</a:t>
            </a:r>
            <a:r>
              <a:rPr lang="en-US" sz="1400" i="1" dirty="0" smtClean="0">
                <a:latin typeface="Times New Roman" pitchFamily="18" charset="0"/>
                <a:cs typeface="Times New Roman" pitchFamily="18" charset="0"/>
              </a:rPr>
              <a:t>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Mușatină</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Românilor</a:t>
            </a:r>
            <a:r>
              <a:rPr lang="en-US" sz="1400" i="1" dirty="0" smtClean="0">
                <a:latin typeface="Times New Roman" pitchFamily="18" charset="0"/>
                <a:cs typeface="Times New Roman" pitchFamily="18" charset="0"/>
              </a:rPr>
              <a:t>”. </a:t>
            </a:r>
          </a:p>
          <a:p>
            <a:pPr algn="just">
              <a:buNone/>
            </a:pP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Oprirea</a:t>
            </a:r>
            <a:r>
              <a:rPr lang="en-US" sz="1400" i="1" dirty="0" smtClean="0">
                <a:latin typeface="Times New Roman" pitchFamily="18" charset="0"/>
                <a:cs typeface="Times New Roman" pitchFamily="18" charset="0"/>
              </a:rPr>
              <a:t> la Casa </a:t>
            </a:r>
            <a:r>
              <a:rPr lang="en-US" sz="1400" i="1" dirty="0" err="1" smtClean="0">
                <a:latin typeface="Times New Roman" pitchFamily="18" charset="0"/>
                <a:cs typeface="Times New Roman" pitchFamily="18" charset="0"/>
              </a:rPr>
              <a:t>Memorială</a:t>
            </a:r>
            <a:r>
              <a:rPr lang="en-US" sz="1400" i="1" dirty="0" smtClean="0">
                <a:latin typeface="Times New Roman" pitchFamily="18" charset="0"/>
                <a:cs typeface="Times New Roman" pitchFamily="18" charset="0"/>
              </a:rPr>
              <a:t> ”Ion </a:t>
            </a:r>
            <a:r>
              <a:rPr lang="en-US" sz="1400" i="1" dirty="0" err="1" smtClean="0">
                <a:latin typeface="Times New Roman" pitchFamily="18" charset="0"/>
                <a:cs typeface="Times New Roman" pitchFamily="18" charset="0"/>
              </a:rPr>
              <a:t>Creangă</a:t>
            </a:r>
            <a:r>
              <a:rPr lang="en-US" sz="1400" i="1" dirty="0" smtClean="0">
                <a:latin typeface="Times New Roman" pitchFamily="18" charset="0"/>
                <a:cs typeface="Times New Roman" pitchFamily="18" charset="0"/>
              </a:rPr>
              <a:t>” din </a:t>
            </a:r>
            <a:r>
              <a:rPr lang="en-US" sz="1400" i="1" dirty="0" err="1" smtClean="0">
                <a:latin typeface="Times New Roman" pitchFamily="18" charset="0"/>
                <a:cs typeface="Times New Roman" pitchFamily="18" charset="0"/>
              </a:rPr>
              <a:t>Humulești</a:t>
            </a:r>
            <a:r>
              <a:rPr lang="en-US" sz="1400" i="1" dirty="0" smtClean="0">
                <a:latin typeface="Times New Roman" pitchFamily="18" charset="0"/>
                <a:cs typeface="Times New Roman" pitchFamily="18" charset="0"/>
              </a:rPr>
              <a:t> a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o </a:t>
            </a:r>
            <a:r>
              <a:rPr lang="en-US" sz="1400" i="1" dirty="0" err="1" smtClean="0">
                <a:latin typeface="Times New Roman" pitchFamily="18" charset="0"/>
                <a:cs typeface="Times New Roman" pitchFamily="18" charset="0"/>
              </a:rPr>
              <a:t>experiență</a:t>
            </a:r>
            <a:r>
              <a:rPr lang="en-US" sz="1400" i="1" dirty="0" smtClean="0">
                <a:latin typeface="Times New Roman" pitchFamily="18" charset="0"/>
                <a:cs typeface="Times New Roman" pitchFamily="18" charset="0"/>
              </a:rPr>
              <a:t> de </a:t>
            </a:r>
            <a:r>
              <a:rPr lang="en-US" sz="1400" i="1" dirty="0" err="1" smtClean="0">
                <a:latin typeface="Times New Roman" pitchFamily="18" charset="0"/>
                <a:cs typeface="Times New Roman" pitchFamily="18" charset="0"/>
              </a:rPr>
              <a:t>neuitat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Una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dintre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cele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mai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frumoase</a:t>
            </a:r>
            <a:r>
              <a:rPr lang="en-US" sz="1400" i="1" dirty="0" smtClean="0">
                <a:latin typeface="Times New Roman" pitchFamily="18" charset="0"/>
                <a:cs typeface="Times New Roman" pitchFamily="18" charset="0"/>
              </a:rPr>
              <a:t>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experiențe</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fost</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drumul</a:t>
            </a:r>
            <a:r>
              <a:rPr lang="en-US" sz="1400" i="1" dirty="0" smtClean="0">
                <a:latin typeface="Times New Roman" pitchFamily="18" charset="0"/>
                <a:cs typeface="Times New Roman" pitchFamily="18" charset="0"/>
              </a:rPr>
              <a:t> cu </a:t>
            </a:r>
            <a:r>
              <a:rPr lang="en-US" sz="1400" i="1" dirty="0" err="1" smtClean="0">
                <a:latin typeface="Times New Roman" pitchFamily="18" charset="0"/>
                <a:cs typeface="Times New Roman" pitchFamily="18" charset="0"/>
              </a:rPr>
              <a:t>telegondola</a:t>
            </a:r>
            <a:r>
              <a:rPr lang="en-US" sz="1400" i="1" dirty="0" smtClean="0">
                <a:latin typeface="Times New Roman" pitchFamily="18" charset="0"/>
                <a:cs typeface="Times New Roman" pitchFamily="18" charset="0"/>
              </a:rPr>
              <a:t> din Piatra </a:t>
            </a:r>
            <a:r>
              <a:rPr lang="en-US" sz="1400" i="1" dirty="0" err="1" smtClean="0">
                <a:latin typeface="Times New Roman" pitchFamily="18" charset="0"/>
                <a:cs typeface="Times New Roman" pitchFamily="18" charset="0"/>
              </a:rPr>
              <a:t>Neamț</a:t>
            </a:r>
            <a:r>
              <a:rPr lang="en-US" sz="1400" i="1" dirty="0" smtClean="0">
                <a:latin typeface="Times New Roman" pitchFamily="18" charset="0"/>
                <a:cs typeface="Times New Roman" pitchFamily="18" charset="0"/>
              </a:rPr>
              <a:t>, de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unde</a:t>
            </a:r>
            <a:r>
              <a:rPr lang="en-US" sz="1400" i="1" dirty="0" smtClean="0">
                <a:latin typeface="Times New Roman" pitchFamily="18" charset="0"/>
                <a:cs typeface="Times New Roman" pitchFamily="18" charset="0"/>
              </a:rPr>
              <a:t> se pot </a:t>
            </a:r>
            <a:r>
              <a:rPr lang="en-US" sz="1400" i="1" dirty="0" err="1" smtClean="0">
                <a:latin typeface="Times New Roman" pitchFamily="18" charset="0"/>
                <a:cs typeface="Times New Roman" pitchFamily="18" charset="0"/>
              </a:rPr>
              <a:t>observa</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Cheile</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Bicazului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Lacul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Roșu</a:t>
            </a:r>
            <a:r>
              <a:rPr lang="en-US" sz="1400" i="1" dirty="0" smtClean="0">
                <a:latin typeface="Times New Roman" pitchFamily="18" charset="0"/>
                <a:cs typeface="Times New Roman" pitchFamily="18" charset="0"/>
              </a:rPr>
              <a:t> nu a </a:t>
            </a:r>
            <a:r>
              <a:rPr lang="en-US" sz="1400" i="1" dirty="0" err="1" smtClean="0">
                <a:latin typeface="Times New Roman" pitchFamily="18" charset="0"/>
                <a:cs typeface="Times New Roman" pitchFamily="18" charset="0"/>
              </a:rPr>
              <a:t>lipsit</a:t>
            </a:r>
            <a:r>
              <a:rPr lang="en-US" sz="1400" i="1" dirty="0" smtClean="0">
                <a:latin typeface="Times New Roman" pitchFamily="18" charset="0"/>
                <a:cs typeface="Times New Roman" pitchFamily="18" charset="0"/>
              </a:rPr>
              <a:t> din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itinerariu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aflându</a:t>
            </a:r>
            <a:r>
              <a:rPr lang="en-US" sz="1400" i="1" dirty="0" smtClean="0">
                <a:latin typeface="Times New Roman" pitchFamily="18" charset="0"/>
                <a:cs typeface="Times New Roman" pitchFamily="18" charset="0"/>
              </a:rPr>
              <a:t>-se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apropiere</a:t>
            </a:r>
            <a:r>
              <a:rPr lang="en-US" sz="1400" i="1" dirty="0" smtClean="0">
                <a:latin typeface="Times New Roman" pitchFamily="18" charset="0"/>
                <a:cs typeface="Times New Roman" pitchFamily="18" charset="0"/>
              </a:rPr>
              <a:t>.</a:t>
            </a:r>
            <a:r>
              <a:rPr lang="ro-RO" sz="1400" i="1" dirty="0" smtClean="0">
                <a:latin typeface="Times New Roman" pitchFamily="18" charset="0"/>
                <a:cs typeface="Times New Roman" pitchFamily="18" charset="0"/>
              </a:rPr>
              <a:t> </a:t>
            </a:r>
          </a:p>
          <a:p>
            <a:pPr algn="just">
              <a:buNone/>
            </a:pPr>
            <a:r>
              <a:rPr lang="ro-RO" sz="1400" i="1"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A </a:t>
            </a:r>
            <a:r>
              <a:rPr lang="en-US" sz="1400" i="1" dirty="0" err="1" smtClean="0">
                <a:latin typeface="Times New Roman" pitchFamily="18" charset="0"/>
                <a:cs typeface="Times New Roman" pitchFamily="18" charset="0"/>
              </a:rPr>
              <a:t>urmat</a:t>
            </a:r>
            <a:r>
              <a:rPr lang="en-US" sz="1400" i="1" dirty="0" smtClean="0">
                <a:latin typeface="Times New Roman" pitchFamily="18" charset="0"/>
                <a:cs typeface="Times New Roman" pitchFamily="18" charset="0"/>
              </a:rPr>
              <a:t> o </a:t>
            </a:r>
            <a:r>
              <a:rPr lang="en-US" sz="1400" i="1" dirty="0" err="1" smtClean="0">
                <a:latin typeface="Times New Roman" pitchFamily="18" charset="0"/>
                <a:cs typeface="Times New Roman" pitchFamily="18" charset="0"/>
              </a:rPr>
              <a:t>frumoasă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vizită</a:t>
            </a:r>
            <a:r>
              <a:rPr lang="en-US" sz="1400" i="1" dirty="0" smtClean="0">
                <a:latin typeface="Times New Roman" pitchFamily="18" charset="0"/>
                <a:cs typeface="Times New Roman" pitchFamily="18" charset="0"/>
              </a:rPr>
              <a:t> la </a:t>
            </a:r>
            <a:r>
              <a:rPr lang="en-US" sz="1400" i="1" dirty="0" err="1" smtClean="0">
                <a:latin typeface="Times New Roman" pitchFamily="18" charset="0"/>
                <a:cs typeface="Times New Roman" pitchFamily="18" charset="0"/>
              </a:rPr>
              <a:t>Muzeul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Oului</a:t>
            </a:r>
            <a:r>
              <a:rPr lang="en-US" sz="1400" i="1" dirty="0" smtClean="0">
                <a:latin typeface="Times New Roman" pitchFamily="18" charset="0"/>
                <a:cs typeface="Times New Roman" pitchFamily="18" charset="0"/>
              </a:rPr>
              <a:t>.</a:t>
            </a:r>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zona</a:t>
            </a:r>
            <a:r>
              <a:rPr lang="en-US" sz="1400" i="1" dirty="0" smtClean="0">
                <a:latin typeface="Times New Roman" pitchFamily="18" charset="0"/>
                <a:cs typeface="Times New Roman" pitchFamily="18" charset="0"/>
              </a:rPr>
              <a:t>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aceasta</a:t>
            </a:r>
            <a:r>
              <a:rPr lang="en-US" sz="1400" i="1" dirty="0" smtClean="0">
                <a:latin typeface="Times New Roman" pitchFamily="18" charset="0"/>
                <a:cs typeface="Times New Roman" pitchFamily="18" charset="0"/>
              </a:rPr>
              <a:t> a </a:t>
            </a:r>
            <a:r>
              <a:rPr lang="en-US" sz="1400" i="1" dirty="0" err="1" smtClean="0">
                <a:latin typeface="Times New Roman" pitchFamily="18" charset="0"/>
                <a:cs typeface="Times New Roman" pitchFamily="18" charset="0"/>
              </a:rPr>
              <a:t>României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oul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este</a:t>
            </a:r>
            <a:r>
              <a:rPr lang="en-US" sz="1400" i="1" dirty="0" smtClean="0">
                <a:latin typeface="Times New Roman" pitchFamily="18" charset="0"/>
                <a:cs typeface="Times New Roman" pitchFamily="18" charset="0"/>
              </a:rPr>
              <a:t> un </a:t>
            </a:r>
            <a:r>
              <a:rPr lang="en-US" sz="1400" i="1" dirty="0" err="1" smtClean="0">
                <a:latin typeface="Times New Roman" pitchFamily="18" charset="0"/>
                <a:cs typeface="Times New Roman" pitchFamily="18" charset="0"/>
              </a:rPr>
              <a:t>simbol</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iar</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încondeiatul</a:t>
            </a:r>
            <a:r>
              <a:rPr lang="en-US" sz="1400" i="1" dirty="0" smtClean="0">
                <a:latin typeface="Times New Roman" pitchFamily="18" charset="0"/>
                <a:cs typeface="Times New Roman" pitchFamily="18" charset="0"/>
              </a:rPr>
              <a:t> </a:t>
            </a:r>
            <a:endParaRPr lang="ro-RO" sz="1400" i="1" dirty="0" smtClean="0">
              <a:latin typeface="Times New Roman" pitchFamily="18" charset="0"/>
              <a:cs typeface="Times New Roman" pitchFamily="18" charset="0"/>
            </a:endParaRPr>
          </a:p>
          <a:p>
            <a:pPr algn="just">
              <a:buNone/>
            </a:pPr>
            <a:r>
              <a:rPr lang="en-US" sz="1400" i="1" dirty="0" err="1" smtClean="0">
                <a:latin typeface="Times New Roman" pitchFamily="18" charset="0"/>
                <a:cs typeface="Times New Roman" pitchFamily="18" charset="0"/>
              </a:rPr>
              <a:t>ouălor</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încă</a:t>
            </a:r>
            <a:r>
              <a:rPr lang="en-US" sz="1400" i="1" dirty="0" smtClean="0">
                <a:latin typeface="Times New Roman" pitchFamily="18" charset="0"/>
                <a:cs typeface="Times New Roman" pitchFamily="18" charset="0"/>
              </a:rPr>
              <a:t> se </a:t>
            </a:r>
            <a:r>
              <a:rPr lang="en-US" sz="1400" i="1" dirty="0" err="1" smtClean="0">
                <a:latin typeface="Times New Roman" pitchFamily="18" charset="0"/>
                <a:cs typeface="Times New Roman" pitchFamily="18" charset="0"/>
              </a:rPr>
              <a:t>practică</a:t>
            </a:r>
            <a:r>
              <a:rPr lang="en-US" sz="1400" i="1" dirty="0" smtClean="0">
                <a:latin typeface="Times New Roman" pitchFamily="18" charset="0"/>
                <a:cs typeface="Times New Roman" pitchFamily="18" charset="0"/>
              </a:rPr>
              <a:t> cu </a:t>
            </a:r>
            <a:r>
              <a:rPr lang="en-US" sz="1400" i="1" dirty="0" err="1" smtClean="0">
                <a:latin typeface="Times New Roman" pitchFamily="18" charset="0"/>
                <a:cs typeface="Times New Roman" pitchFamily="18" charset="0"/>
              </a:rPr>
              <a:t>multă</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măiestrie</a:t>
            </a:r>
            <a:r>
              <a:rPr lang="en-US" sz="1400" i="1" dirty="0" smtClean="0">
                <a:latin typeface="Times New Roman" pitchFamily="18" charset="0"/>
                <a:cs typeface="Times New Roman" pitchFamily="18" charset="0"/>
              </a:rPr>
              <a:t>.  </a:t>
            </a:r>
            <a:endParaRPr lang="en-US" sz="1400" i="1" dirty="0">
              <a:latin typeface="Times New Roman" pitchFamily="18" charset="0"/>
              <a:cs typeface="Times New Roman" pitchFamily="18" charset="0"/>
            </a:endParaRPr>
          </a:p>
        </p:txBody>
      </p:sp>
      <p:sp>
        <p:nvSpPr>
          <p:cNvPr id="14338" name="Rectangle 2"/>
          <p:cNvSpPr>
            <a:spLocks noChangeArrowheads="1"/>
          </p:cNvSpPr>
          <p:nvPr/>
        </p:nvSpPr>
        <p:spPr bwMode="auto">
          <a:xfrm>
            <a:off x="3124200" y="457200"/>
            <a:ext cx="5257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CĂLĂTORIE ÎN ȚINUTURILE MOLDOVEI</a:t>
            </a:r>
            <a:endParaRPr kumimoji="0" lang="en-US" sz="2000" b="0" i="1" u="none" strike="noStrike" cap="none" normalizeH="0" baseline="0" dirty="0" smtClean="0">
              <a:ln>
                <a:noFill/>
              </a:ln>
              <a:solidFill>
                <a:schemeClr val="accent6">
                  <a:lumMod val="75000"/>
                </a:schemeClr>
              </a:solidFill>
              <a:effectLst/>
              <a:latin typeface="Arial" pitchFamily="34" charset="0"/>
              <a:cs typeface="Arial" pitchFamily="34" charset="0"/>
            </a:endParaRPr>
          </a:p>
        </p:txBody>
      </p:sp>
      <p:pic>
        <p:nvPicPr>
          <p:cNvPr id="6" name="Picture 5" descr="C:\Users\USER\Desktop\rev 2018\mail\poze nicola\thumbnail (1).jpg"/>
          <p:cNvPicPr/>
          <p:nvPr/>
        </p:nvPicPr>
        <p:blipFill>
          <a:blip r:embed="rId2" cstate="print"/>
          <a:srcRect/>
          <a:stretch>
            <a:fillRect/>
          </a:stretch>
        </p:blipFill>
        <p:spPr bwMode="auto">
          <a:xfrm>
            <a:off x="381000" y="3429000"/>
            <a:ext cx="2971800" cy="1981200"/>
          </a:xfrm>
          <a:prstGeom prst="rect">
            <a:avLst/>
          </a:prstGeom>
          <a:noFill/>
          <a:ln w="9525">
            <a:noFill/>
            <a:miter lim="800000"/>
            <a:headEnd/>
            <a:tailEnd/>
          </a:ln>
        </p:spPr>
      </p:pic>
      <p:pic>
        <p:nvPicPr>
          <p:cNvPr id="7" name="Picture 6" descr="C:\Users\USER\Desktop\rev 2018\mail\poze nicola\thumbnail (2).jpg"/>
          <p:cNvPicPr/>
          <p:nvPr/>
        </p:nvPicPr>
        <p:blipFill>
          <a:blip r:embed="rId3" cstate="print"/>
          <a:srcRect/>
          <a:stretch>
            <a:fillRect/>
          </a:stretch>
        </p:blipFill>
        <p:spPr bwMode="auto">
          <a:xfrm>
            <a:off x="2362200" y="5562600"/>
            <a:ext cx="2590800" cy="980535"/>
          </a:xfrm>
          <a:prstGeom prst="rect">
            <a:avLst/>
          </a:prstGeom>
          <a:noFill/>
          <a:ln w="9525">
            <a:noFill/>
            <a:miter lim="800000"/>
            <a:headEnd/>
            <a:tailEnd/>
          </a:ln>
        </p:spPr>
      </p:pic>
      <p:pic>
        <p:nvPicPr>
          <p:cNvPr id="8" name="Picture 7" descr="C:\Users\USER\Desktop\rev 2018\mail\poze nicola\thumbnail (4).jpg"/>
          <p:cNvPicPr/>
          <p:nvPr/>
        </p:nvPicPr>
        <p:blipFill>
          <a:blip r:embed="rId4" cstate="print"/>
          <a:srcRect/>
          <a:stretch>
            <a:fillRect/>
          </a:stretch>
        </p:blipFill>
        <p:spPr bwMode="auto">
          <a:xfrm>
            <a:off x="5562600" y="5181600"/>
            <a:ext cx="2438400" cy="1355785"/>
          </a:xfrm>
          <a:prstGeom prst="rect">
            <a:avLst/>
          </a:prstGeom>
          <a:noFill/>
          <a:ln w="9525">
            <a:noFill/>
            <a:miter lim="800000"/>
            <a:headEnd/>
            <a:tailEnd/>
          </a:ln>
        </p:spPr>
      </p:pic>
      <p:pic>
        <p:nvPicPr>
          <p:cNvPr id="9" name="Picture 8" descr="C:\Users\USER\Desktop\rev 2018\mail\poze nicola\thumbnail.jpg"/>
          <p:cNvPicPr/>
          <p:nvPr/>
        </p:nvPicPr>
        <p:blipFill>
          <a:blip r:embed="rId5" cstate="print"/>
          <a:srcRect/>
          <a:stretch>
            <a:fillRect/>
          </a:stretch>
        </p:blipFill>
        <p:spPr bwMode="auto">
          <a:xfrm>
            <a:off x="381000" y="1371600"/>
            <a:ext cx="2972340" cy="1981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152400" y="152400"/>
            <a:ext cx="4114800" cy="838200"/>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a:bodyPr>
          <a:lstStyle/>
          <a:p>
            <a:r>
              <a:rPr lang="ro-RO" sz="2400" b="1" i="1" dirty="0" smtClean="0"/>
              <a:t/>
            </a:r>
            <a:br>
              <a:rPr lang="ro-RO" sz="2400" b="1" i="1" dirty="0" smtClean="0"/>
            </a:br>
            <a:endParaRPr lang="en-US" sz="2400" b="1" i="1" dirty="0" smtClean="0"/>
          </a:p>
        </p:txBody>
      </p:sp>
      <p:sp>
        <p:nvSpPr>
          <p:cNvPr id="8" name="Rectangle 7"/>
          <p:cNvSpPr/>
          <p:nvPr/>
        </p:nvSpPr>
        <p:spPr>
          <a:xfrm>
            <a:off x="762000" y="381000"/>
            <a:ext cx="3352800" cy="461665"/>
          </a:xfrm>
          <a:prstGeom prst="rect">
            <a:avLst/>
          </a:prstGeom>
        </p:spPr>
        <p:txBody>
          <a:bodyPr wrap="square">
            <a:spAutoFit/>
          </a:bodyPr>
          <a:lstStyle/>
          <a:p>
            <a:r>
              <a:rPr lang="en-US" sz="2400" b="1" i="1" dirty="0" smtClean="0">
                <a:solidFill>
                  <a:schemeClr val="accent6">
                    <a:lumMod val="75000"/>
                  </a:schemeClr>
                </a:solidFill>
              </a:rPr>
              <a:t>CASA OLARULUI</a:t>
            </a:r>
          </a:p>
        </p:txBody>
      </p:sp>
      <p:sp>
        <p:nvSpPr>
          <p:cNvPr id="9" name="Rectangle 8"/>
          <p:cNvSpPr/>
          <p:nvPr/>
        </p:nvSpPr>
        <p:spPr>
          <a:xfrm>
            <a:off x="304800" y="1143000"/>
            <a:ext cx="5181600" cy="3754874"/>
          </a:xfrm>
          <a:prstGeom prst="rect">
            <a:avLst/>
          </a:prstGeom>
        </p:spPr>
        <p:txBody>
          <a:bodyPr wrap="square">
            <a:spAutoFit/>
          </a:bodyPr>
          <a:lstStyle/>
          <a:p>
            <a:pPr algn="just"/>
            <a:r>
              <a:rPr lang="ro-RO" sz="1400"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Pentru</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elevii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clasei</a:t>
            </a: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preg</a:t>
            </a:r>
            <a:r>
              <a:rPr lang="vi-VN" sz="1400" i="1" dirty="0" smtClean="0">
                <a:latin typeface="Times New Roman" pitchFamily="18" charset="0"/>
                <a:cs typeface="Times New Roman" pitchFamily="18" charset="0"/>
              </a:rPr>
              <a:t>ătitoare B, cea mai îndrăgită zi din săptămâna ”Școala altfel” a fost cea în care a</a:t>
            </a:r>
            <a:r>
              <a:rPr lang="ro-RO" sz="1400" i="1" dirty="0" smtClean="0">
                <a:latin typeface="Times New Roman" pitchFamily="18" charset="0"/>
                <a:cs typeface="Times New Roman" pitchFamily="18" charset="0"/>
              </a:rPr>
              <a:t>u</a:t>
            </a:r>
            <a:r>
              <a:rPr lang="vi-VN" sz="1400" i="1" dirty="0" smtClean="0">
                <a:latin typeface="Times New Roman" pitchFamily="18" charset="0"/>
                <a:cs typeface="Times New Roman" pitchFamily="18" charset="0"/>
              </a:rPr>
              <a:t> vizitat Casa Olarului din Baia Sprie. </a:t>
            </a:r>
            <a:endParaRPr lang="ro-RO" sz="1400" i="1" dirty="0" smtClean="0">
              <a:latin typeface="Times New Roman" pitchFamily="18" charset="0"/>
              <a:cs typeface="Times New Roman" pitchFamily="18" charset="0"/>
            </a:endParaRPr>
          </a:p>
          <a:p>
            <a:pPr algn="just"/>
            <a:r>
              <a:rPr lang="ro-RO"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Olarul</a:t>
            </a:r>
            <a:r>
              <a:rPr lang="en-US" sz="1400" i="1"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le</a:t>
            </a:r>
            <a:r>
              <a:rPr lang="en-US" sz="1400" i="1"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prezintă</a:t>
            </a:r>
            <a:r>
              <a:rPr lang="vi-VN" sz="1400" i="1" dirty="0" smtClean="0">
                <a:latin typeface="Times New Roman" pitchFamily="18" charset="0"/>
                <a:cs typeface="Times New Roman" pitchFamily="18" charset="0"/>
              </a:rPr>
              <a:t> o lecție interactivă, demonstrativă despre făurirea vaselor din lut, începând cu frământarea lutului până la obținerea vasului. Copiii văd diferitele faze de prelucrare și realizare a obiectelor. Punctul culminant al întâlnirii este momentul când fiecare elev în parte realizează un vas. Cu multă răbdare, olarul explică fiecăruia ce trebuie să facă și le ghidează mânuțele în care lutul moale prinde viață. Atelierul se luminează dintr-o dată de încântarea copiilor, ochii le strălucesc și își arată cu mândrie mâinile murdare, știind că sunt consecința muncii lor.</a:t>
            </a:r>
            <a:endParaRPr lang="ro-RO" sz="1400" i="1" dirty="0" smtClean="0">
              <a:latin typeface="Times New Roman" pitchFamily="18" charset="0"/>
              <a:cs typeface="Times New Roman" pitchFamily="18" charset="0"/>
            </a:endParaRPr>
          </a:p>
          <a:p>
            <a:pPr algn="just"/>
            <a:r>
              <a:rPr lang="ro-RO" sz="1400" i="1" dirty="0" smtClean="0">
                <a:latin typeface="Times New Roman" pitchFamily="18" charset="0"/>
                <a:cs typeface="Times New Roman" pitchFamily="18" charset="0"/>
              </a:rPr>
              <a:t>	</a:t>
            </a:r>
            <a:r>
              <a:rPr lang="vi-VN" sz="1400" i="1" dirty="0" smtClean="0">
                <a:latin typeface="Times New Roman" pitchFamily="18" charset="0"/>
                <a:cs typeface="Times New Roman" pitchFamily="18" charset="0"/>
              </a:rPr>
              <a:t>La plecare, copiii primesc vasele pe care le-au lucrat. Le țin mândri în mână, uită parcă și să respire de teamă să nu le strice. Pe fața lor se citește mândria lucrului bine făcut, bucuria descoperirii puterii lor de a face. </a:t>
            </a:r>
          </a:p>
          <a:p>
            <a:endParaRPr lang="vi-VN" sz="1400" b="1" i="1" dirty="0" smtClean="0">
              <a:latin typeface="Times New Roman" pitchFamily="18" charset="0"/>
              <a:cs typeface="Times New Roman" pitchFamily="18" charset="0"/>
            </a:endParaRPr>
          </a:p>
        </p:txBody>
      </p:sp>
      <p:graphicFrame>
        <p:nvGraphicFramePr>
          <p:cNvPr id="16387" name="Object 3"/>
          <p:cNvGraphicFramePr>
            <a:graphicFrameLocks noChangeAspect="1"/>
          </p:cNvGraphicFramePr>
          <p:nvPr/>
        </p:nvGraphicFramePr>
        <p:xfrm>
          <a:off x="5638800" y="3276600"/>
          <a:ext cx="2676525" cy="1876899"/>
        </p:xfrm>
        <a:graphic>
          <a:graphicData uri="http://schemas.openxmlformats.org/presentationml/2006/ole">
            <p:oleObj spid="_x0000_s16387" name="Picture" r:id="rId3" imgW="4590476" imgH="3219899" progId="StaticMetafile">
              <p:embed/>
            </p:oleObj>
          </a:graphicData>
        </a:graphic>
      </p:graphicFrame>
      <p:graphicFrame>
        <p:nvGraphicFramePr>
          <p:cNvPr id="16388" name="Object 4"/>
          <p:cNvGraphicFramePr>
            <a:graphicFrameLocks noChangeAspect="1"/>
          </p:cNvGraphicFramePr>
          <p:nvPr/>
        </p:nvGraphicFramePr>
        <p:xfrm>
          <a:off x="3352800" y="4800600"/>
          <a:ext cx="2171700" cy="1809750"/>
        </p:xfrm>
        <a:graphic>
          <a:graphicData uri="http://schemas.openxmlformats.org/presentationml/2006/ole">
            <p:oleObj spid="_x0000_s16388" name="Picture" r:id="rId4" imgW="3086531" imgH="2572109" progId="StaticMetafile">
              <p:embed/>
            </p:oleObj>
          </a:graphicData>
        </a:graphic>
      </p:graphicFrame>
      <p:graphicFrame>
        <p:nvGraphicFramePr>
          <p:cNvPr id="16389" name="Object 5"/>
          <p:cNvGraphicFramePr>
            <a:graphicFrameLocks noChangeAspect="1"/>
          </p:cNvGraphicFramePr>
          <p:nvPr/>
        </p:nvGraphicFramePr>
        <p:xfrm>
          <a:off x="533400" y="5029200"/>
          <a:ext cx="2268673" cy="1504950"/>
        </p:xfrm>
        <a:graphic>
          <a:graphicData uri="http://schemas.openxmlformats.org/presentationml/2006/ole">
            <p:oleObj spid="_x0000_s16389" name="Picture" r:id="rId5" imgW="9142857" imgH="5144218" progId="StaticMetafile">
              <p:embed/>
            </p:oleObj>
          </a:graphicData>
        </a:graphic>
      </p:graphicFrame>
      <p:graphicFrame>
        <p:nvGraphicFramePr>
          <p:cNvPr id="16390" name="Object 6"/>
          <p:cNvGraphicFramePr>
            <a:graphicFrameLocks noChangeAspect="1"/>
          </p:cNvGraphicFramePr>
          <p:nvPr/>
        </p:nvGraphicFramePr>
        <p:xfrm>
          <a:off x="6096000" y="762000"/>
          <a:ext cx="1905826" cy="2285999"/>
        </p:xfrm>
        <a:graphic>
          <a:graphicData uri="http://schemas.openxmlformats.org/presentationml/2006/ole">
            <p:oleObj spid="_x0000_s16390" name="Picture" r:id="rId6" imgW="3247619" imgH="4048690" progId="StaticMetafile">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229600" cy="1828800"/>
          </a:xfrm>
        </p:spPr>
        <p:txBody>
          <a:bodyPr>
            <a:normAutofit fontScale="92500"/>
          </a:bodyPr>
          <a:lstStyle/>
          <a:p>
            <a:pPr>
              <a:buNone/>
            </a:pPr>
            <a:r>
              <a:rPr lang="ro-RO" sz="1400"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În saptămâna ”Școala altfel” elevii clasei a V-a D au avut parte  de multe activități interactive, dar pe departe cea mai atractivă a fost Exatlon Cantemir. Activitatea s-a desfășurat în sala de sport a școlii, sub îndrumarea dnei diriginte și a dlui profesor de educație fizică care au organizat un traseu cu obstacole, unele mai ușor de traversat, altele mai dificile. Colectivul clasei a fost împărțit în două grupe mixte, FAIMOȘI contra RĂZBOINICI.  În funcție de capacitățile motrice ale fiecărui copil, membrii ambelor echipe au ales câte un concurent  pentru a participa pe rând la duel, unde cel mai bun a adus punct echipei sale.  </a:t>
            </a:r>
          </a:p>
          <a:p>
            <a:pPr>
              <a:buNone/>
            </a:pPr>
            <a:r>
              <a:rPr lang="ro-RO" sz="1400" i="1" dirty="0" smtClean="0">
                <a:latin typeface="Times New Roman" pitchFamily="18" charset="0"/>
                <a:cs typeface="Times New Roman" pitchFamily="18" charset="0"/>
              </a:rPr>
              <a:t>                    Echipa FAIMOȘILOR a câștigat cele mai multe puncte, devenind câștigătorii primei ediții Exatlon Cantemir.</a:t>
            </a:r>
            <a:endParaRPr lang="en-US" sz="1400" i="1" dirty="0" smtClean="0">
              <a:latin typeface="Times New Roman" pitchFamily="18" charset="0"/>
              <a:cs typeface="Times New Roman" pitchFamily="18" charset="0"/>
            </a:endParaRPr>
          </a:p>
        </p:txBody>
      </p:sp>
      <p:sp>
        <p:nvSpPr>
          <p:cNvPr id="4" name="Title 1"/>
          <p:cNvSpPr txBox="1">
            <a:spLocks noGrp="1"/>
          </p:cNvSpPr>
          <p:nvPr>
            <p:ph type="title"/>
          </p:nvPr>
        </p:nvSpPr>
        <p:spPr>
          <a:xfrm>
            <a:off x="685800" y="152400"/>
            <a:ext cx="8001000" cy="838200"/>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1"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1"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r>
              <a:rPr kumimoji="0" lang="en-US" sz="3000" b="0" i="0" u="none" strike="noStrike" kern="1200" cap="small" spc="0" normalizeH="0" baseline="0" noProof="0" dirty="0" smtClean="0">
                <a:ln>
                  <a:noFill/>
                </a:ln>
                <a:solidFill>
                  <a:schemeClr val="dk1"/>
                </a:solidFill>
                <a:effectLst/>
                <a:uLnTx/>
                <a:uFillTx/>
                <a:latin typeface="+mn-lt"/>
                <a:ea typeface="+mn-ea"/>
                <a:cs typeface="+mn-cs"/>
              </a:rPr>
              <a:t/>
            </a:r>
            <a:br>
              <a:rPr kumimoji="0" lang="en-US" sz="3000" b="0" i="0" u="none" strike="noStrike" kern="1200" cap="small" spc="0" normalizeH="0" baseline="0" noProof="0" dirty="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5" name="TextBox 4"/>
          <p:cNvSpPr txBox="1"/>
          <p:nvPr/>
        </p:nvSpPr>
        <p:spPr>
          <a:xfrm>
            <a:off x="762000" y="381000"/>
            <a:ext cx="7848600" cy="461665"/>
          </a:xfrm>
          <a:prstGeom prst="rect">
            <a:avLst/>
          </a:prstGeom>
          <a:noFill/>
        </p:spPr>
        <p:txBody>
          <a:bodyPr wrap="square" rtlCol="0">
            <a:spAutoFit/>
          </a:bodyPr>
          <a:lstStyle/>
          <a:p>
            <a:pPr algn="ctr"/>
            <a:r>
              <a:rPr lang="ro-RO" sz="2400" b="1" i="1" dirty="0" smtClean="0">
                <a:solidFill>
                  <a:schemeClr val="accent6">
                    <a:lumMod val="75000"/>
                  </a:schemeClr>
                </a:solidFill>
              </a:rPr>
              <a:t>CONCURS ”EXATLON” LA ȘCOALA CANTEMIR!</a:t>
            </a:r>
            <a:endParaRPr lang="en-US" sz="2400" i="1" dirty="0">
              <a:solidFill>
                <a:schemeClr val="accent6">
                  <a:lumMod val="75000"/>
                </a:schemeClr>
              </a:solidFill>
            </a:endParaRPr>
          </a:p>
        </p:txBody>
      </p:sp>
      <p:sp>
        <p:nvSpPr>
          <p:cNvPr id="6" name="TextBox 5"/>
          <p:cNvSpPr txBox="1"/>
          <p:nvPr/>
        </p:nvSpPr>
        <p:spPr>
          <a:xfrm>
            <a:off x="3886200" y="2438400"/>
            <a:ext cx="184731" cy="369332"/>
          </a:xfrm>
          <a:prstGeom prst="rect">
            <a:avLst/>
          </a:prstGeom>
          <a:noFill/>
        </p:spPr>
        <p:txBody>
          <a:bodyPr wrap="none" rtlCol="0">
            <a:spAutoFit/>
          </a:bodyPr>
          <a:lstStyle/>
          <a:p>
            <a:endParaRPr lang="en-US" dirty="0"/>
          </a:p>
        </p:txBody>
      </p:sp>
      <p:pic>
        <p:nvPicPr>
          <p:cNvPr id="7" name="Picture 6" descr="D:\my stuff\Poze\cls VD\IMG_3423.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505200" y="2971800"/>
            <a:ext cx="2438400" cy="1676400"/>
          </a:xfrm>
          <a:prstGeom prst="rect">
            <a:avLst/>
          </a:prstGeom>
          <a:ln>
            <a:noFill/>
          </a:ln>
          <a:effectLst>
            <a:softEdge rad="112500"/>
          </a:effectLst>
        </p:spPr>
      </p:pic>
      <p:pic>
        <p:nvPicPr>
          <p:cNvPr id="8" name="Picture 7" descr="D:\my stuff\Poze\cls VD\IMG_3445.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24600" y="4953000"/>
            <a:ext cx="2295396" cy="1483420"/>
          </a:xfrm>
          <a:prstGeom prst="rect">
            <a:avLst/>
          </a:prstGeom>
          <a:ln>
            <a:noFill/>
          </a:ln>
          <a:effectLst>
            <a:softEdge rad="112500"/>
          </a:effectLst>
        </p:spPr>
      </p:pic>
      <p:pic>
        <p:nvPicPr>
          <p:cNvPr id="9" name="Picture 8" descr="D:\my stuff\Poze\cls VD\IMG_3424.JP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429000" y="4724400"/>
            <a:ext cx="2514600" cy="1764665"/>
          </a:xfrm>
          <a:prstGeom prst="rect">
            <a:avLst/>
          </a:prstGeom>
          <a:ln>
            <a:noFill/>
          </a:ln>
          <a:effectLst>
            <a:softEdge rad="112500"/>
          </a:effectLst>
        </p:spPr>
      </p:pic>
      <p:pic>
        <p:nvPicPr>
          <p:cNvPr id="10" name="Picture 9" descr="D:\my stuff\Poze\cls VD\IMG_3440.JP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400800" y="2971800"/>
            <a:ext cx="2057400" cy="1752766"/>
          </a:xfrm>
          <a:prstGeom prst="rect">
            <a:avLst/>
          </a:prstGeom>
          <a:ln>
            <a:noFill/>
          </a:ln>
          <a:effectLst>
            <a:softEdge rad="112500"/>
          </a:effectLst>
        </p:spPr>
      </p:pic>
      <p:pic>
        <p:nvPicPr>
          <p:cNvPr id="11" name="Picture 10" descr="D:\my stuff\Poze\cls VD\IMG_3454.JPG"/>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4800600"/>
            <a:ext cx="2438400" cy="1635981"/>
          </a:xfrm>
          <a:prstGeom prst="rect">
            <a:avLst/>
          </a:prstGeom>
          <a:ln>
            <a:noFill/>
          </a:ln>
          <a:effectLst>
            <a:softEdge rad="112500"/>
          </a:effectLst>
        </p:spPr>
      </p:pic>
      <p:pic>
        <p:nvPicPr>
          <p:cNvPr id="12" name="Picture 11" descr="D:\my stuff\Poze\cls VD\IMG_3455.JPG"/>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09600" y="3124200"/>
            <a:ext cx="2362200" cy="1567733"/>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4343400"/>
            <a:ext cx="8610600" cy="2209800"/>
          </a:xfrm>
        </p:spPr>
        <p:txBody>
          <a:bodyPr>
            <a:normAutofit lnSpcReduction="10000"/>
          </a:bodyPr>
          <a:lstStyle/>
          <a:p>
            <a:pPr algn="just">
              <a:buNone/>
            </a:pPr>
            <a:r>
              <a:rPr lang="ro-RO" sz="1400" i="1" dirty="0" smtClean="0">
                <a:latin typeface="Times New Roman" pitchFamily="18" charset="0"/>
                <a:cs typeface="Times New Roman" pitchFamily="18" charset="0"/>
              </a:rPr>
              <a:t>		În prima zi, întreaga clasă a participat la o cursă de trotinete, biciclete şi role organizată în parteneriat cu Palatul Copiilor din Baia Mare și Poliția Rutieră Baia Mare. În cadrul acestei activități au fost prezentate regulile de siguranţă ale pietonilor şi s-a vizionat un film documentar despre producerea unui accident rutier, precum şi despre activitatea Poliţiei Române.</a:t>
            </a:r>
            <a:endParaRPr lang="en-US" sz="1400" i="1" dirty="0" smtClean="0">
              <a:latin typeface="Times New Roman" pitchFamily="18" charset="0"/>
              <a:cs typeface="Times New Roman" pitchFamily="18" charset="0"/>
            </a:endParaRPr>
          </a:p>
          <a:p>
            <a:pPr algn="just">
              <a:buNone/>
            </a:pPr>
            <a:r>
              <a:rPr lang="ro-RO" sz="1400" i="1" dirty="0" smtClean="0">
                <a:latin typeface="Times New Roman" pitchFamily="18" charset="0"/>
                <a:cs typeface="Times New Roman" pitchFamily="18" charset="0"/>
              </a:rPr>
              <a:t> 		O altă zi din ”Şcoala altfel”, a fost vizita la Muzeul Judeţean de Istorie şi Arheologie Baia Mare, unde elevii au  admirat obiecte foarte vechi, dintre care merită amintite monedele romane, hainele şi veşmintele soldaţilor lui Mihai Viteazul. Cu toții au fost impresionați de colecţia de ceasuri care se află în patrimoniul muzeului! </a:t>
            </a:r>
          </a:p>
          <a:p>
            <a:pPr algn="just">
              <a:buNone/>
            </a:pPr>
            <a:r>
              <a:rPr lang="ro-RO" sz="1400" i="1" dirty="0" smtClean="0">
                <a:latin typeface="Times New Roman" pitchFamily="18" charset="0"/>
                <a:cs typeface="Times New Roman" pitchFamily="18" charset="0"/>
              </a:rPr>
              <a:t>		De asemenea, au vizionat la Teatrul de Păpuşi Baia Mare piesa de teatru, adaptată după opera ”Amintiri din copilărie”, scrisă de ilustrul scriitor român Ion Creangă.</a:t>
            </a:r>
            <a:endParaRPr lang="en-US" sz="1400" i="1" dirty="0">
              <a:latin typeface="Times New Roman" pitchFamily="18" charset="0"/>
              <a:cs typeface="Times New Roman" pitchFamily="18" charset="0"/>
            </a:endParaRPr>
          </a:p>
        </p:txBody>
      </p:sp>
      <p:sp>
        <p:nvSpPr>
          <p:cNvPr id="4" name="Title 1"/>
          <p:cNvSpPr txBox="1">
            <a:spLocks/>
          </p:cNvSpPr>
          <p:nvPr/>
        </p:nvSpPr>
        <p:spPr>
          <a:xfrm>
            <a:off x="152400" y="381000"/>
            <a:ext cx="8229600" cy="685800"/>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chemeClr val="dk1"/>
                </a:solidFill>
                <a:effectLst/>
                <a:uLnTx/>
                <a:uFillTx/>
                <a:latin typeface="+mn-lt"/>
                <a:ea typeface="+mn-ea"/>
                <a:cs typeface="+mn-cs"/>
              </a:rPr>
              <a:t>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1" i="0" u="none" strike="noStrike" kern="1200" cap="small" spc="0" normalizeH="0" baseline="0" noProof="0" smtClean="0">
                <a:ln>
                  <a:noFill/>
                </a:ln>
                <a:solidFill>
                  <a:schemeClr val="dk1"/>
                </a:solidFill>
                <a:effectLst/>
                <a:uLnTx/>
                <a:uFillTx/>
                <a:latin typeface="+mn-lt"/>
                <a:ea typeface="+mn-ea"/>
                <a:cs typeface="+mn-cs"/>
              </a:rPr>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5" name="TextBox 4"/>
          <p:cNvSpPr txBox="1"/>
          <p:nvPr/>
        </p:nvSpPr>
        <p:spPr>
          <a:xfrm>
            <a:off x="228600" y="533400"/>
            <a:ext cx="7830990" cy="461665"/>
          </a:xfrm>
          <a:prstGeom prst="rect">
            <a:avLst/>
          </a:prstGeom>
          <a:noFill/>
        </p:spPr>
        <p:txBody>
          <a:bodyPr wrap="none" rtlCol="0">
            <a:spAutoFit/>
          </a:bodyPr>
          <a:lstStyle/>
          <a:p>
            <a:r>
              <a:rPr lang="ro-RO" sz="2400" b="1" i="1" dirty="0" smtClean="0">
                <a:solidFill>
                  <a:schemeClr val="accent6">
                    <a:lumMod val="75000"/>
                  </a:schemeClr>
                </a:solidFill>
              </a:rPr>
              <a:t>SĂPTĂMÂNA ALTFEL PENTRU CLASA a IV-a A</a:t>
            </a:r>
            <a:endParaRPr lang="en-US" i="1" dirty="0">
              <a:solidFill>
                <a:schemeClr val="accent6">
                  <a:lumMod val="75000"/>
                </a:schemeClr>
              </a:solidFill>
            </a:endParaRPr>
          </a:p>
        </p:txBody>
      </p:sp>
      <p:pic>
        <p:nvPicPr>
          <p:cNvPr id="17410" name="Picture 2" descr="6"/>
          <p:cNvPicPr>
            <a:picLocks noChangeAspect="1" noChangeArrowheads="1"/>
          </p:cNvPicPr>
          <p:nvPr/>
        </p:nvPicPr>
        <p:blipFill>
          <a:blip r:embed="rId2" cstate="print"/>
          <a:srcRect/>
          <a:stretch>
            <a:fillRect/>
          </a:stretch>
        </p:blipFill>
        <p:spPr bwMode="auto">
          <a:xfrm>
            <a:off x="1600200" y="2895600"/>
            <a:ext cx="1981200" cy="1485900"/>
          </a:xfrm>
          <a:prstGeom prst="rect">
            <a:avLst/>
          </a:prstGeom>
          <a:noFill/>
          <a:ln w="9525">
            <a:noFill/>
            <a:miter lim="800000"/>
            <a:headEnd/>
            <a:tailEnd/>
          </a:ln>
        </p:spPr>
      </p:pic>
      <p:pic>
        <p:nvPicPr>
          <p:cNvPr id="17411" name="Picture 3" descr="7"/>
          <p:cNvPicPr>
            <a:picLocks noChangeAspect="1" noChangeArrowheads="1"/>
          </p:cNvPicPr>
          <p:nvPr/>
        </p:nvPicPr>
        <p:blipFill>
          <a:blip r:embed="rId3" cstate="print"/>
          <a:srcRect/>
          <a:stretch>
            <a:fillRect/>
          </a:stretch>
        </p:blipFill>
        <p:spPr bwMode="auto">
          <a:xfrm>
            <a:off x="4419600" y="2895600"/>
            <a:ext cx="1562100" cy="1465263"/>
          </a:xfrm>
          <a:prstGeom prst="rect">
            <a:avLst/>
          </a:prstGeom>
          <a:noFill/>
          <a:ln w="9525">
            <a:noFill/>
            <a:miter lim="800000"/>
            <a:headEnd/>
            <a:tailEnd/>
          </a:ln>
        </p:spPr>
      </p:pic>
      <p:pic>
        <p:nvPicPr>
          <p:cNvPr id="17412" name="Picture 4" descr="5"/>
          <p:cNvPicPr>
            <a:picLocks noChangeAspect="1" noChangeArrowheads="1"/>
          </p:cNvPicPr>
          <p:nvPr/>
        </p:nvPicPr>
        <p:blipFill>
          <a:blip r:embed="rId4" cstate="print"/>
          <a:srcRect t="9448" b="16377"/>
          <a:stretch>
            <a:fillRect/>
          </a:stretch>
        </p:blipFill>
        <p:spPr bwMode="auto">
          <a:xfrm>
            <a:off x="6934200" y="2819400"/>
            <a:ext cx="1524000" cy="1495021"/>
          </a:xfrm>
          <a:prstGeom prst="rect">
            <a:avLst/>
          </a:prstGeom>
          <a:noFill/>
          <a:ln w="9525">
            <a:noFill/>
            <a:miter lim="800000"/>
            <a:headEnd/>
            <a:tailEnd/>
          </a:ln>
        </p:spPr>
      </p:pic>
      <p:pic>
        <p:nvPicPr>
          <p:cNvPr id="17414" name="Picture 6" descr="3"/>
          <p:cNvPicPr>
            <a:picLocks noChangeAspect="1" noChangeArrowheads="1"/>
          </p:cNvPicPr>
          <p:nvPr/>
        </p:nvPicPr>
        <p:blipFill>
          <a:blip r:embed="rId5" cstate="print"/>
          <a:srcRect/>
          <a:stretch>
            <a:fillRect/>
          </a:stretch>
        </p:blipFill>
        <p:spPr bwMode="auto">
          <a:xfrm>
            <a:off x="457200" y="1200262"/>
            <a:ext cx="2057400" cy="1546082"/>
          </a:xfrm>
          <a:prstGeom prst="rect">
            <a:avLst/>
          </a:prstGeom>
          <a:noFill/>
          <a:ln w="9525">
            <a:noFill/>
            <a:miter lim="800000"/>
            <a:headEnd/>
            <a:tailEnd/>
          </a:ln>
        </p:spPr>
      </p:pic>
      <p:pic>
        <p:nvPicPr>
          <p:cNvPr id="17415" name="Picture 7" descr="1"/>
          <p:cNvPicPr>
            <a:picLocks noChangeAspect="1" noChangeArrowheads="1"/>
          </p:cNvPicPr>
          <p:nvPr/>
        </p:nvPicPr>
        <p:blipFill>
          <a:blip r:embed="rId6" cstate="print"/>
          <a:srcRect/>
          <a:stretch>
            <a:fillRect/>
          </a:stretch>
        </p:blipFill>
        <p:spPr bwMode="auto">
          <a:xfrm>
            <a:off x="2895600" y="1219200"/>
            <a:ext cx="2621064" cy="1543099"/>
          </a:xfrm>
          <a:prstGeom prst="rect">
            <a:avLst/>
          </a:prstGeom>
          <a:noFill/>
          <a:ln w="9525">
            <a:noFill/>
            <a:miter lim="800000"/>
            <a:headEnd/>
            <a:tailEnd/>
          </a:ln>
        </p:spPr>
      </p:pic>
      <p:pic>
        <p:nvPicPr>
          <p:cNvPr id="17416" name="Picture 8" descr="2"/>
          <p:cNvPicPr>
            <a:picLocks noChangeAspect="1" noChangeArrowheads="1"/>
          </p:cNvPicPr>
          <p:nvPr/>
        </p:nvPicPr>
        <p:blipFill>
          <a:blip r:embed="rId7" cstate="print"/>
          <a:srcRect/>
          <a:stretch>
            <a:fillRect/>
          </a:stretch>
        </p:blipFill>
        <p:spPr bwMode="auto">
          <a:xfrm>
            <a:off x="5638800" y="1219200"/>
            <a:ext cx="2030285" cy="153567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219200"/>
            <a:ext cx="3657600" cy="4873752"/>
          </a:xfrm>
        </p:spPr>
        <p:txBody>
          <a:bodyPr>
            <a:normAutofit/>
          </a:bodyPr>
          <a:lstStyle/>
          <a:p>
            <a:pPr algn="just">
              <a:buNone/>
            </a:pPr>
            <a:r>
              <a:rPr lang="ro-RO" sz="1400"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„Şcoala Altfel” a fost pentru elevii clasei a II-a B o combinaţie de şcoală şi de timp petrecut într-un mod plăcut, desfășurând activități cu o abordare transdisciplinară. </a:t>
            </a:r>
          </a:p>
          <a:p>
            <a:pPr algn="just">
              <a:buNone/>
            </a:pPr>
            <a:r>
              <a:rPr lang="ro-RO" sz="1400" i="1" dirty="0" smtClean="0">
                <a:latin typeface="Times New Roman" pitchFamily="18" charset="0"/>
                <a:cs typeface="Times New Roman" pitchFamily="18" charset="0"/>
              </a:rPr>
              <a:t>		Activitățile selectate au avut un conținut cultural-artistic, (vizionarea piesei de teatru ”Amintiri din copilărie”), științific (vizita la Planetariu Baia Mare), tehnico-aplicativ (concursuri cu tema ”Reguli de circulație”), formativ și informativ (vizitarea centrului apicol, APILAND, Baia Mare), sportiv sau simple activități de joc (jocuri libere în parcuri amenajate pentru copii).</a:t>
            </a:r>
            <a:endParaRPr lang="en-US" sz="1400" i="1" dirty="0">
              <a:latin typeface="Times New Roman" pitchFamily="18" charset="0"/>
              <a:cs typeface="Times New Roman" pitchFamily="18" charset="0"/>
            </a:endParaRPr>
          </a:p>
        </p:txBody>
      </p:sp>
      <p:sp>
        <p:nvSpPr>
          <p:cNvPr id="4" name="Title 1"/>
          <p:cNvSpPr txBox="1">
            <a:spLocks/>
          </p:cNvSpPr>
          <p:nvPr/>
        </p:nvSpPr>
        <p:spPr>
          <a:xfrm>
            <a:off x="1905000" y="152400"/>
            <a:ext cx="6781800" cy="685800"/>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chemeClr val="dk1"/>
                </a:solidFill>
                <a:effectLst/>
                <a:uLnTx/>
                <a:uFillTx/>
                <a:latin typeface="+mn-lt"/>
                <a:ea typeface="+mn-ea"/>
                <a:cs typeface="+mn-cs"/>
              </a:rPr>
              <a:t>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1" i="0" u="none" strike="noStrike" kern="1200" cap="small" spc="0" normalizeH="0" baseline="0" noProof="0" smtClean="0">
                <a:ln>
                  <a:noFill/>
                </a:ln>
                <a:solidFill>
                  <a:schemeClr val="dk1"/>
                </a:solidFill>
                <a:effectLst/>
                <a:uLnTx/>
                <a:uFillTx/>
                <a:latin typeface="+mn-lt"/>
                <a:ea typeface="+mn-ea"/>
                <a:cs typeface="+mn-cs"/>
              </a:rPr>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5" name="TextBox 4"/>
          <p:cNvSpPr txBox="1"/>
          <p:nvPr/>
        </p:nvSpPr>
        <p:spPr>
          <a:xfrm>
            <a:off x="1981200" y="304800"/>
            <a:ext cx="6629400" cy="461665"/>
          </a:xfrm>
          <a:prstGeom prst="rect">
            <a:avLst/>
          </a:prstGeom>
          <a:noFill/>
        </p:spPr>
        <p:txBody>
          <a:bodyPr wrap="square" rtlCol="0">
            <a:spAutoFit/>
          </a:bodyPr>
          <a:lstStyle/>
          <a:p>
            <a:r>
              <a:rPr lang="ro-RO" sz="2400" b="1" i="1" dirty="0" smtClean="0">
                <a:solidFill>
                  <a:schemeClr val="accent6">
                    <a:lumMod val="75000"/>
                  </a:schemeClr>
                </a:solidFill>
              </a:rPr>
              <a:t>UN PAS CĂTRE O GENERAŢIE ALTFEL!</a:t>
            </a:r>
            <a:endParaRPr lang="en-US" sz="2400" i="1" dirty="0">
              <a:solidFill>
                <a:schemeClr val="accent6">
                  <a:lumMod val="75000"/>
                </a:schemeClr>
              </a:solidFill>
            </a:endParaRPr>
          </a:p>
        </p:txBody>
      </p:sp>
      <p:pic>
        <p:nvPicPr>
          <p:cNvPr id="7" name="Picture 6"/>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4495800" y="2209800"/>
            <a:ext cx="1762042" cy="1733385"/>
          </a:xfrm>
          <a:prstGeom prst="rect">
            <a:avLst/>
          </a:prstGeom>
        </p:spPr>
      </p:pic>
      <p:pic>
        <p:nvPicPr>
          <p:cNvPr id="8" name="Pictur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6629400" y="2971800"/>
            <a:ext cx="2010769" cy="1789044"/>
          </a:xfrm>
          <a:prstGeom prst="rect">
            <a:avLst/>
          </a:prstGeom>
        </p:spPr>
      </p:pic>
      <p:pic>
        <p:nvPicPr>
          <p:cNvPr id="9" name="Picture 8"/>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6477000" y="4800600"/>
            <a:ext cx="2202236" cy="1820848"/>
          </a:xfrm>
          <a:prstGeom prst="rect">
            <a:avLst/>
          </a:prstGeom>
        </p:spPr>
      </p:pic>
      <p:pic>
        <p:nvPicPr>
          <p:cNvPr id="10" name="Picture 9"/>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3200400" y="4648200"/>
            <a:ext cx="2526334" cy="1812897"/>
          </a:xfrm>
          <a:prstGeom prst="rect">
            <a:avLst/>
          </a:prstGeom>
        </p:spPr>
      </p:pic>
      <p:pic>
        <p:nvPicPr>
          <p:cNvPr id="11" name="Picture 10"/>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6553200" y="1143000"/>
            <a:ext cx="1968776" cy="1765189"/>
          </a:xfrm>
          <a:prstGeom prst="rect">
            <a:avLst/>
          </a:prstGeom>
        </p:spPr>
      </p:pic>
      <p:pic>
        <p:nvPicPr>
          <p:cNvPr id="12" name="Picture 11"/>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tretch>
            <a:fillRect/>
          </a:stretch>
        </p:blipFill>
        <p:spPr>
          <a:xfrm>
            <a:off x="914400" y="4648200"/>
            <a:ext cx="1905166" cy="17890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95800" y="1600200"/>
            <a:ext cx="4114800" cy="3048000"/>
          </a:xfrm>
        </p:spPr>
        <p:txBody>
          <a:bodyPr/>
          <a:lstStyle/>
          <a:p>
            <a:pPr algn="just">
              <a:buNone/>
            </a:pPr>
            <a:r>
              <a:rPr lang="ro-RO" sz="1400" dirty="0" smtClean="0">
                <a:latin typeface="Times New Roman" pitchFamily="18" charset="0"/>
                <a:cs typeface="Times New Roman" pitchFamily="18" charset="0"/>
              </a:rPr>
              <a:t>		</a:t>
            </a:r>
            <a:r>
              <a:rPr lang="ro-RO" sz="1400" i="1" dirty="0" smtClean="0">
                <a:latin typeface="Times New Roman" pitchFamily="18" charset="0"/>
                <a:cs typeface="Times New Roman" pitchFamily="18" charset="0"/>
              </a:rPr>
              <a:t>În cadrul programului „Școala altfel”, elevii clasei pregătitoare A au luat parte la o serie de activități extrașcolare, care au urmărit dezvoltarea unor aptitudini și dezvoltarea spiriului de echipă. Astfel, micii școlari au vizitat Planetariul unde au aflat lucruri interesante despre Sistemul solar, apoi, Apiland, unde întrebările despre albine și apicultură nu au contenit, au realizat experimente îndrumați de d-na profesor de chimie Monica Mariș, s-au distrat la un club de joacă și au vizionat piesa de teatru „Amintiri din copilărie”.</a:t>
            </a:r>
            <a:endParaRPr lang="en-US" sz="1400" i="1" dirty="0" smtClean="0">
              <a:latin typeface="Times New Roman" pitchFamily="18" charset="0"/>
              <a:cs typeface="Times New Roman" pitchFamily="18" charset="0"/>
            </a:endParaRPr>
          </a:p>
          <a:p>
            <a:endParaRPr lang="en-US" dirty="0"/>
          </a:p>
        </p:txBody>
      </p:sp>
      <p:sp>
        <p:nvSpPr>
          <p:cNvPr id="4" name="Title 1"/>
          <p:cNvSpPr txBox="1">
            <a:spLocks/>
          </p:cNvSpPr>
          <p:nvPr/>
        </p:nvSpPr>
        <p:spPr>
          <a:xfrm>
            <a:off x="685800" y="228600"/>
            <a:ext cx="7848600" cy="990600"/>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chemeClr val="dk1"/>
                </a:solidFill>
                <a:effectLst/>
                <a:uLnTx/>
                <a:uFillTx/>
                <a:latin typeface="+mn-lt"/>
                <a:ea typeface="+mn-ea"/>
                <a:cs typeface="+mn-cs"/>
              </a:rPr>
              <a:t>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1" i="0" u="none" strike="noStrike" kern="1200" cap="small" spc="0" normalizeH="0" baseline="0" noProof="0" smtClean="0">
                <a:ln>
                  <a:noFill/>
                </a:ln>
                <a:solidFill>
                  <a:schemeClr val="dk1"/>
                </a:solidFill>
                <a:effectLst/>
                <a:uLnTx/>
                <a:uFillTx/>
                <a:latin typeface="+mn-lt"/>
                <a:ea typeface="+mn-ea"/>
                <a:cs typeface="+mn-cs"/>
              </a:rPr>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24577" name="Rectangle 1"/>
          <p:cNvSpPr>
            <a:spLocks noChangeArrowheads="1"/>
          </p:cNvSpPr>
          <p:nvPr/>
        </p:nvSpPr>
        <p:spPr bwMode="auto">
          <a:xfrm>
            <a:off x="762000" y="381000"/>
            <a:ext cx="7467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400" b="1" i="1" u="none" strike="noStrike" cap="none" normalizeH="0" baseline="0" dirty="0" smtClean="0">
                <a:ln>
                  <a:noFill/>
                </a:ln>
                <a:solidFill>
                  <a:schemeClr val="tx1"/>
                </a:solidFill>
                <a:effectLst/>
                <a:ea typeface="Calibri" pitchFamily="34" charset="0"/>
                <a:cs typeface="Times New Roman" pitchFamily="18" charset="0"/>
              </a:rPr>
              <a:t>”SĂ ȘTII MAI MULTE, SĂ FII MAI BUN!”</a:t>
            </a:r>
          </a:p>
          <a:p>
            <a:pPr algn="ctr" fontAlgn="base">
              <a:spcBef>
                <a:spcPct val="0"/>
              </a:spcBef>
              <a:spcAft>
                <a:spcPct val="0"/>
              </a:spcAft>
            </a:pPr>
            <a:r>
              <a:rPr lang="ro-RO" sz="2400" b="1" i="1" dirty="0" smtClean="0"/>
              <a:t>CLASA PREGĂTITOARE A</a:t>
            </a:r>
            <a:endParaRPr kumimoji="0" lang="ro-RO" sz="2400" b="0" i="1" u="none" strike="noStrike" cap="none" normalizeH="0" baseline="0" dirty="0" smtClean="0">
              <a:ln>
                <a:noFill/>
              </a:ln>
              <a:solidFill>
                <a:schemeClr val="tx1"/>
              </a:solidFill>
              <a:effectLst/>
              <a:cs typeface="Arial" pitchFamily="34" charset="0"/>
            </a:endParaRPr>
          </a:p>
        </p:txBody>
      </p:sp>
      <p:pic>
        <p:nvPicPr>
          <p:cNvPr id="7" name="Picture 6" descr="C:\Users\USER\Desktop\rev 2018\arta si creativitate\OSAN CARLOTA\29597988_1844562532243929_3101675676989573911_n.jpg"/>
          <p:cNvPicPr/>
          <p:nvPr/>
        </p:nvPicPr>
        <p:blipFill>
          <a:blip r:embed="rId2" cstate="print"/>
          <a:srcRect/>
          <a:stretch>
            <a:fillRect/>
          </a:stretch>
        </p:blipFill>
        <p:spPr bwMode="auto">
          <a:xfrm>
            <a:off x="5791200" y="4343400"/>
            <a:ext cx="2293205" cy="2297927"/>
          </a:xfrm>
          <a:prstGeom prst="rect">
            <a:avLst/>
          </a:prstGeom>
          <a:noFill/>
          <a:ln w="9525">
            <a:noFill/>
            <a:miter lim="800000"/>
            <a:headEnd/>
            <a:tailEnd/>
          </a:ln>
        </p:spPr>
      </p:pic>
      <p:pic>
        <p:nvPicPr>
          <p:cNvPr id="8" name="Picture 7" descr="C:\Users\USER\Desktop\rev 2018\arta si creativitate\OSAN CARLOTA\29570349_1843203292379853_1380657802754427201_n.jpg"/>
          <p:cNvPicPr/>
          <p:nvPr/>
        </p:nvPicPr>
        <p:blipFill>
          <a:blip r:embed="rId3" cstate="print"/>
          <a:srcRect/>
          <a:stretch>
            <a:fillRect/>
          </a:stretch>
        </p:blipFill>
        <p:spPr bwMode="auto">
          <a:xfrm rot="20598689">
            <a:off x="645469" y="4239856"/>
            <a:ext cx="2171396" cy="1629686"/>
          </a:xfrm>
          <a:prstGeom prst="rect">
            <a:avLst/>
          </a:prstGeom>
          <a:noFill/>
          <a:ln w="9525">
            <a:noFill/>
            <a:miter lim="800000"/>
            <a:headEnd/>
            <a:tailEnd/>
          </a:ln>
        </p:spPr>
      </p:pic>
      <p:pic>
        <p:nvPicPr>
          <p:cNvPr id="9" name="Picture 8" descr="C:\Users\USER\Desktop\rev 2018\arta si creativitate\OSAN CARLOTA\29542109_1843198705713645_5191815308886580850_n.jpg"/>
          <p:cNvPicPr/>
          <p:nvPr/>
        </p:nvPicPr>
        <p:blipFill>
          <a:blip r:embed="rId4" cstate="print"/>
          <a:srcRect/>
          <a:stretch>
            <a:fillRect/>
          </a:stretch>
        </p:blipFill>
        <p:spPr bwMode="auto">
          <a:xfrm>
            <a:off x="1371600" y="1371600"/>
            <a:ext cx="2133600" cy="2514600"/>
          </a:xfrm>
          <a:prstGeom prst="rect">
            <a:avLst/>
          </a:prstGeom>
          <a:noFill/>
          <a:ln w="9525">
            <a:noFill/>
            <a:miter lim="800000"/>
            <a:headEnd/>
            <a:tailEnd/>
          </a:ln>
        </p:spPr>
      </p:pic>
      <p:pic>
        <p:nvPicPr>
          <p:cNvPr id="10" name="Picture 9" descr="C:\Users\USER\Desktop\rev 2018\arta si creativitate\OSAN CARLOTA\29570787_1840791515954364_737666256013113194_n.jpg"/>
          <p:cNvPicPr/>
          <p:nvPr/>
        </p:nvPicPr>
        <p:blipFill>
          <a:blip r:embed="rId5" cstate="print"/>
          <a:srcRect/>
          <a:stretch>
            <a:fillRect/>
          </a:stretch>
        </p:blipFill>
        <p:spPr bwMode="auto">
          <a:xfrm rot="20777842">
            <a:off x="3132438" y="4499485"/>
            <a:ext cx="2155245" cy="161521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295400"/>
            <a:ext cx="3429000" cy="4800600"/>
          </a:xfrm>
        </p:spPr>
        <p:txBody>
          <a:bodyPr>
            <a:normAutofit fontScale="92500"/>
          </a:bodyPr>
          <a:lstStyle/>
          <a:p>
            <a:pPr algn="just">
              <a:buNone/>
            </a:pPr>
            <a:r>
              <a:rPr lang="ro-RO" sz="1500" i="1" dirty="0" smtClean="0">
                <a:latin typeface="Times New Roman" pitchFamily="18" charset="0"/>
                <a:cs typeface="Times New Roman" pitchFamily="18" charset="0"/>
              </a:rPr>
              <a:t>		Aventura bobocilor din clasa pregătitoare B începe cu vizita la Biblioteca Județeană ”Petre  Dulfu” Baia Mare. Aici au vizionat un film educativ despre dinozauri, au vizitat expoziția de  desene cu ocazia Zilei Poliței Române și au răsfoit niște cărți. </a:t>
            </a:r>
          </a:p>
          <a:p>
            <a:pPr algn="just">
              <a:buNone/>
            </a:pPr>
            <a:r>
              <a:rPr lang="ro-RO" sz="1500" i="1" dirty="0" smtClean="0">
                <a:latin typeface="Times New Roman" pitchFamily="18" charset="0"/>
                <a:cs typeface="Times New Roman" pitchFamily="18" charset="0"/>
              </a:rPr>
              <a:t>		În a doua zi, au călătorit prin lumea stelelor, planetelor și constelațiilor, vizitând Planetariu Baia Mare. </a:t>
            </a:r>
            <a:endParaRPr lang="en-US" sz="1500" i="1" dirty="0" smtClean="0">
              <a:latin typeface="Times New Roman" pitchFamily="18" charset="0"/>
              <a:cs typeface="Times New Roman" pitchFamily="18" charset="0"/>
            </a:endParaRPr>
          </a:p>
          <a:p>
            <a:pPr algn="just">
              <a:buNone/>
            </a:pPr>
            <a:r>
              <a:rPr lang="ro-RO" sz="1500" i="1" dirty="0" smtClean="0">
                <a:latin typeface="Times New Roman" pitchFamily="18" charset="0"/>
                <a:cs typeface="Times New Roman" pitchFamily="18" charset="0"/>
              </a:rPr>
              <a:t>		Următoarea zi au vizitat Fabrica de Ciocolată ”Galactic”, unde au descoperit cum se face delicioasa ciocolată.</a:t>
            </a:r>
          </a:p>
          <a:p>
            <a:pPr algn="just">
              <a:buNone/>
            </a:pPr>
            <a:r>
              <a:rPr lang="ro-RO" sz="1500" i="1" dirty="0" smtClean="0">
                <a:latin typeface="Times New Roman" pitchFamily="18" charset="0"/>
                <a:cs typeface="Times New Roman" pitchFamily="18" charset="0"/>
              </a:rPr>
              <a:t>		În ultima zi au plecat într-o mică ”expediție” la Grădina Botanică Jibou, unde au văzut o mulțime de plante și flori din diverse colțuri ale lumii, acvarii cu pești, dar și animale  sălbatice din țara noastră.</a:t>
            </a:r>
            <a:endParaRPr lang="en-US" sz="1500" i="1" dirty="0" smtClean="0">
              <a:latin typeface="Times New Roman" pitchFamily="18" charset="0"/>
              <a:cs typeface="Times New Roman" pitchFamily="18" charset="0"/>
            </a:endParaRPr>
          </a:p>
          <a:p>
            <a:endParaRPr lang="en-US" dirty="0" smtClean="0"/>
          </a:p>
          <a:p>
            <a:endParaRPr lang="en-US" dirty="0" smtClean="0"/>
          </a:p>
          <a:p>
            <a:endParaRPr lang="en-US" dirty="0"/>
          </a:p>
        </p:txBody>
      </p:sp>
      <p:sp>
        <p:nvSpPr>
          <p:cNvPr id="5" name="Title 1"/>
          <p:cNvSpPr txBox="1">
            <a:spLocks noGrp="1"/>
          </p:cNvSpPr>
          <p:nvPr>
            <p:ph type="title"/>
          </p:nvPr>
        </p:nvSpPr>
        <p:spPr>
          <a:xfrm>
            <a:off x="2971800" y="304800"/>
            <a:ext cx="5715000" cy="685800"/>
          </a:xfrm>
          <a:prstGeom prst="rect">
            <a:avLst/>
          </a:prstGeom>
        </p:spPr>
        <p:style>
          <a:lnRef idx="2">
            <a:schemeClr val="accent1"/>
          </a:lnRef>
          <a:fillRef idx="1">
            <a:schemeClr val="lt1"/>
          </a:fillRef>
          <a:effectRef idx="0">
            <a:schemeClr val="accent1"/>
          </a:effectRef>
          <a:fontRef idx="minor">
            <a:schemeClr val="dk1"/>
          </a:fontRef>
        </p:style>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smtClean="0">
                <a:ln>
                  <a:noFill/>
                </a:ln>
                <a:solidFill>
                  <a:schemeClr val="dk1"/>
                </a:solidFill>
                <a:effectLst/>
                <a:uLnTx/>
                <a:uFillTx/>
                <a:latin typeface="+mn-lt"/>
                <a:ea typeface="+mn-ea"/>
                <a:cs typeface="+mn-cs"/>
              </a:rPr>
              <a:t>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1" i="0" u="none" strike="noStrike" kern="1200" cap="small" spc="0" normalizeH="0" baseline="0" noProof="0" smtClean="0">
                <a:ln>
                  <a:noFill/>
                </a:ln>
                <a:solidFill>
                  <a:schemeClr val="dk1"/>
                </a:solidFill>
                <a:effectLst/>
                <a:uLnTx/>
                <a:uFillTx/>
                <a:latin typeface="+mn-lt"/>
                <a:ea typeface="+mn-ea"/>
                <a:cs typeface="+mn-cs"/>
              </a:rPr>
              <a:t/>
            </a:r>
            <a:br>
              <a:rPr kumimoji="0" lang="en-US" sz="3000" b="1"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r>
              <a:rPr kumimoji="0" lang="en-US" sz="3000" b="0" i="0" u="none" strike="noStrike" kern="1200" cap="small" spc="0" normalizeH="0" baseline="0" noProof="0" smtClean="0">
                <a:ln>
                  <a:noFill/>
                </a:ln>
                <a:solidFill>
                  <a:schemeClr val="dk1"/>
                </a:solidFill>
                <a:effectLst/>
                <a:uLnTx/>
                <a:uFillTx/>
                <a:latin typeface="+mn-lt"/>
                <a:ea typeface="+mn-ea"/>
                <a:cs typeface="+mn-cs"/>
              </a:rPr>
              <a:t/>
            </a:r>
            <a:br>
              <a:rPr kumimoji="0" lang="en-US" sz="3000" b="0" i="0" u="none" strike="noStrike" kern="1200" cap="small" spc="0" normalizeH="0" baseline="0" noProof="0" smtClean="0">
                <a:ln>
                  <a:noFill/>
                </a:ln>
                <a:solidFill>
                  <a:schemeClr val="dk1"/>
                </a:solidFill>
                <a:effectLst/>
                <a:uLnTx/>
                <a:uFillTx/>
                <a:latin typeface="+mn-lt"/>
                <a:ea typeface="+mn-ea"/>
                <a:cs typeface="+mn-cs"/>
              </a:rPr>
            </a:br>
            <a:endParaRPr kumimoji="0" lang="en-US" sz="3000" b="0" i="0" u="none" strike="noStrike" kern="1200" cap="small" spc="0" normalizeH="0" baseline="0" noProof="0" dirty="0">
              <a:ln>
                <a:noFill/>
              </a:ln>
              <a:solidFill>
                <a:schemeClr val="dk1"/>
              </a:solidFill>
              <a:effectLst/>
              <a:uLnTx/>
              <a:uFillTx/>
              <a:latin typeface="+mn-lt"/>
              <a:ea typeface="+mn-ea"/>
              <a:cs typeface="+mn-cs"/>
            </a:endParaRPr>
          </a:p>
        </p:txBody>
      </p:sp>
      <p:sp>
        <p:nvSpPr>
          <p:cNvPr id="6" name="TextBox 5"/>
          <p:cNvSpPr txBox="1"/>
          <p:nvPr/>
        </p:nvSpPr>
        <p:spPr>
          <a:xfrm>
            <a:off x="3505200" y="457200"/>
            <a:ext cx="5105400" cy="461665"/>
          </a:xfrm>
          <a:prstGeom prst="rect">
            <a:avLst/>
          </a:prstGeom>
          <a:noFill/>
        </p:spPr>
        <p:txBody>
          <a:bodyPr wrap="square" rtlCol="0">
            <a:spAutoFit/>
          </a:bodyPr>
          <a:lstStyle/>
          <a:p>
            <a:r>
              <a:rPr lang="ro-RO" sz="2400" b="1" i="1" dirty="0" smtClean="0">
                <a:solidFill>
                  <a:schemeClr val="accent6">
                    <a:lumMod val="75000"/>
                  </a:schemeClr>
                </a:solidFill>
              </a:rPr>
              <a:t>O SĂPTĂMÂNĂ DE POVESTE</a:t>
            </a:r>
            <a:endParaRPr lang="en-US" sz="2400" i="1" dirty="0">
              <a:solidFill>
                <a:schemeClr val="accent6">
                  <a:lumMod val="75000"/>
                </a:schemeClr>
              </a:solidFill>
            </a:endParaRPr>
          </a:p>
        </p:txBody>
      </p:sp>
      <p:pic>
        <p:nvPicPr>
          <p:cNvPr id="23553" name="Picture 1" descr="politie"/>
          <p:cNvPicPr>
            <a:picLocks noChangeAspect="1" noChangeArrowheads="1"/>
          </p:cNvPicPr>
          <p:nvPr/>
        </p:nvPicPr>
        <p:blipFill>
          <a:blip r:embed="rId2" cstate="print"/>
          <a:srcRect/>
          <a:stretch>
            <a:fillRect/>
          </a:stretch>
        </p:blipFill>
        <p:spPr bwMode="auto">
          <a:xfrm>
            <a:off x="6324599" y="2133600"/>
            <a:ext cx="2409019" cy="1352550"/>
          </a:xfrm>
          <a:prstGeom prst="rect">
            <a:avLst/>
          </a:prstGeom>
          <a:noFill/>
          <a:ln w="9525">
            <a:noFill/>
            <a:miter lim="800000"/>
            <a:headEnd/>
            <a:tailEnd/>
          </a:ln>
        </p:spPr>
      </p:pic>
      <p:pic>
        <p:nvPicPr>
          <p:cNvPr id="23554" name="Picture 2" descr="biblioteca"/>
          <p:cNvPicPr>
            <a:picLocks noChangeAspect="1" noChangeArrowheads="1"/>
          </p:cNvPicPr>
          <p:nvPr/>
        </p:nvPicPr>
        <p:blipFill>
          <a:blip r:embed="rId3" cstate="print"/>
          <a:srcRect/>
          <a:stretch>
            <a:fillRect/>
          </a:stretch>
        </p:blipFill>
        <p:spPr bwMode="auto">
          <a:xfrm>
            <a:off x="3962400" y="1371600"/>
            <a:ext cx="2305484" cy="1295400"/>
          </a:xfrm>
          <a:prstGeom prst="rect">
            <a:avLst/>
          </a:prstGeom>
          <a:noFill/>
          <a:ln w="9525">
            <a:noFill/>
            <a:miter lim="800000"/>
            <a:headEnd/>
            <a:tailEnd/>
          </a:ln>
        </p:spPr>
      </p:pic>
      <p:pic>
        <p:nvPicPr>
          <p:cNvPr id="23555" name="Picture 3" descr="ciocolata"/>
          <p:cNvPicPr>
            <a:picLocks noChangeAspect="1" noChangeArrowheads="1"/>
          </p:cNvPicPr>
          <p:nvPr/>
        </p:nvPicPr>
        <p:blipFill>
          <a:blip r:embed="rId4" cstate="print"/>
          <a:srcRect/>
          <a:stretch>
            <a:fillRect/>
          </a:stretch>
        </p:blipFill>
        <p:spPr bwMode="auto">
          <a:xfrm>
            <a:off x="4038600" y="3581400"/>
            <a:ext cx="2571093" cy="1447800"/>
          </a:xfrm>
          <a:prstGeom prst="rect">
            <a:avLst/>
          </a:prstGeom>
          <a:noFill/>
          <a:ln w="9525">
            <a:noFill/>
            <a:miter lim="800000"/>
            <a:headEnd/>
            <a:tailEnd/>
          </a:ln>
        </p:spPr>
      </p:pic>
      <p:pic>
        <p:nvPicPr>
          <p:cNvPr id="23556" name="Picture 4" descr="Jibou"/>
          <p:cNvPicPr>
            <a:picLocks noChangeAspect="1" noChangeArrowheads="1"/>
          </p:cNvPicPr>
          <p:nvPr/>
        </p:nvPicPr>
        <p:blipFill>
          <a:blip r:embed="rId5" cstate="print"/>
          <a:srcRect/>
          <a:stretch>
            <a:fillRect/>
          </a:stretch>
        </p:blipFill>
        <p:spPr bwMode="auto">
          <a:xfrm>
            <a:off x="6400800" y="5105400"/>
            <a:ext cx="2370667" cy="13335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121</TotalTime>
  <Words>293</Words>
  <Application>Microsoft Office PowerPoint</Application>
  <PresentationFormat>On-screen Show (4:3)</PresentationFormat>
  <Paragraphs>84</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Oriel</vt:lpstr>
      <vt:lpstr>Picture</vt:lpstr>
      <vt:lpstr>Activități desfășurate în cadrul săptămânii ”școala altfel” </vt:lpstr>
      <vt:lpstr>PE URMELE ISORIEI</vt:lpstr>
      <vt:lpstr>     </vt:lpstr>
      <vt:lpstr> </vt:lpstr>
      <vt:lpstr>     </vt:lpstr>
      <vt:lpstr>Slide 6</vt:lpstr>
      <vt:lpstr>Slide 7</vt:lpstr>
      <vt:lpstr>Slide 8</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40</cp:revision>
  <dcterms:created xsi:type="dcterms:W3CDTF">2006-08-16T00:00:00Z</dcterms:created>
  <dcterms:modified xsi:type="dcterms:W3CDTF">2018-11-26T05:48:01Z</dcterms:modified>
</cp:coreProperties>
</file>